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p15="http://schemas.microsoft.com/office/powerpoint/2012/main" xmlns="">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36" d="100"/>
          <a:sy n="36" d="100"/>
        </p:scale>
        <p:origin x="-500" y="2248"/>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08/04/2025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648272" y="2592538"/>
            <a:ext cx="27507056" cy="1297232"/>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eaLnBrk="1" hangingPunct="1">
              <a:spcBef>
                <a:spcPct val="0"/>
              </a:spcBef>
              <a:buFontTx/>
              <a:buNone/>
              <a:defRPr/>
            </a:pPr>
            <a:r>
              <a:rPr lang="es-ES" sz="6000" dirty="0" smtClean="0">
                <a:latin typeface="Arial Narrow" panose="020B0606020202030204" pitchFamily="34" charset="0"/>
                <a:cs typeface="Arial" panose="020B0604020202020204" pitchFamily="34" charset="0"/>
              </a:rPr>
              <a:t> </a:t>
            </a:r>
            <a:r>
              <a:rPr lang="es-ES" sz="6000" dirty="0">
                <a:latin typeface="Arial Narrow" panose="020B0606020202030204" pitchFamily="34" charset="0"/>
                <a:cs typeface="Arial" panose="020B0604020202020204" pitchFamily="34" charset="0"/>
              </a:rPr>
              <a:t>Tareas para alcanzar niveles superiores de comprensión </a:t>
            </a:r>
            <a:r>
              <a:rPr lang="es-ES" sz="6000" dirty="0" smtClean="0">
                <a:latin typeface="Arial Narrow" panose="020B0606020202030204" pitchFamily="34" charset="0"/>
                <a:cs typeface="Arial" panose="020B0604020202020204" pitchFamily="34" charset="0"/>
              </a:rPr>
              <a:t>lectora en inglés con fines específicos</a:t>
            </a:r>
            <a:endParaRPr lang="es-ES" altLang="es-ES" sz="5100" b="1" dirty="0">
              <a:latin typeface="Times New Roman" pitchFamily="16" charset="0"/>
            </a:endParaRPr>
          </a:p>
        </p:txBody>
      </p:sp>
      <p:sp>
        <p:nvSpPr>
          <p:cNvPr id="6" name="Text Box 6"/>
          <p:cNvSpPr txBox="1">
            <a:spLocks noChangeArrowheads="1"/>
          </p:cNvSpPr>
          <p:nvPr/>
        </p:nvSpPr>
        <p:spPr bwMode="auto">
          <a:xfrm>
            <a:off x="1224336" y="4270864"/>
            <a:ext cx="25994888" cy="881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r>
              <a:rPr lang="es-ES_tradnl" altLang="es-ES" sz="3300" dirty="0"/>
              <a:t>Nombre completo autores y dirección de correspondencia del primer autor con mail</a:t>
            </a:r>
            <a:endParaRPr lang="es-ES" altLang="es-ES" sz="3300" dirty="0"/>
          </a:p>
        </p:txBody>
      </p:sp>
      <p:sp>
        <p:nvSpPr>
          <p:cNvPr id="11" name="Text Box 7"/>
          <p:cNvSpPr txBox="1">
            <a:spLocks noChangeArrowheads="1"/>
          </p:cNvSpPr>
          <p:nvPr/>
        </p:nvSpPr>
        <p:spPr bwMode="auto">
          <a:xfrm>
            <a:off x="790850" y="4906273"/>
            <a:ext cx="11017223"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14948847" y="5004246"/>
            <a:ext cx="12097344"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14221780" y="6583741"/>
            <a:ext cx="13625722" cy="4390386"/>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eaLnBrk="1" hangingPunct="1">
              <a:spcBef>
                <a:spcPct val="0"/>
              </a:spcBef>
              <a:buFontTx/>
              <a:buNone/>
              <a:defRPr/>
            </a:pPr>
            <a:r>
              <a:rPr lang="es-ES" altLang="es-ES" sz="1600" b="1" dirty="0" smtClean="0">
                <a:latin typeface="Arial" pitchFamily="34" charset="0"/>
                <a:cs typeface="Arial" pitchFamily="34" charset="0"/>
              </a:rPr>
              <a:t>Teóricos:</a:t>
            </a:r>
          </a:p>
          <a:p>
            <a:pPr eaLnBrk="1" hangingPunct="1">
              <a:spcBef>
                <a:spcPct val="0"/>
              </a:spcBef>
              <a:buFontTx/>
              <a:buNone/>
              <a:defRPr/>
            </a:pPr>
            <a:r>
              <a:rPr lang="es-ES" altLang="es-ES" sz="1600" dirty="0" smtClean="0">
                <a:latin typeface="Arial" pitchFamily="34" charset="0"/>
                <a:cs typeface="Arial" pitchFamily="34" charset="0"/>
              </a:rPr>
              <a:t>Histórico-lógico </a:t>
            </a:r>
          </a:p>
          <a:p>
            <a:pPr eaLnBrk="1" hangingPunct="1">
              <a:spcBef>
                <a:spcPct val="0"/>
              </a:spcBef>
              <a:buFontTx/>
              <a:buNone/>
              <a:defRPr/>
            </a:pPr>
            <a:r>
              <a:rPr lang="es-ES" altLang="es-ES" sz="1600" dirty="0" smtClean="0">
                <a:latin typeface="Arial" pitchFamily="34" charset="0"/>
                <a:cs typeface="Arial" pitchFamily="34" charset="0"/>
              </a:rPr>
              <a:t>Análisis-síntesis </a:t>
            </a:r>
          </a:p>
          <a:p>
            <a:pPr eaLnBrk="1" hangingPunct="1">
              <a:spcBef>
                <a:spcPct val="0"/>
              </a:spcBef>
              <a:buFontTx/>
              <a:buNone/>
              <a:defRPr/>
            </a:pPr>
            <a:r>
              <a:rPr lang="es-ES" altLang="es-ES" sz="1600" dirty="0" smtClean="0">
                <a:latin typeface="Arial" pitchFamily="34" charset="0"/>
                <a:cs typeface="Arial" pitchFamily="34" charset="0"/>
              </a:rPr>
              <a:t>Inducción-deducción</a:t>
            </a:r>
          </a:p>
          <a:p>
            <a:pPr eaLnBrk="1" hangingPunct="1">
              <a:spcBef>
                <a:spcPct val="0"/>
              </a:spcBef>
              <a:buFontTx/>
              <a:buNone/>
              <a:defRPr/>
            </a:pPr>
            <a:r>
              <a:rPr lang="es-ES" altLang="es-ES" sz="1600" dirty="0" smtClean="0">
                <a:latin typeface="Arial" pitchFamily="34" charset="0"/>
                <a:cs typeface="Arial" pitchFamily="34" charset="0"/>
              </a:rPr>
              <a:t>Sistémico-Estructural- Funcional </a:t>
            </a:r>
          </a:p>
          <a:p>
            <a:pPr eaLnBrk="1" hangingPunct="1">
              <a:spcBef>
                <a:spcPct val="0"/>
              </a:spcBef>
              <a:buFontTx/>
              <a:buNone/>
              <a:defRPr/>
            </a:pPr>
            <a:r>
              <a:rPr lang="es-ES" altLang="es-ES" sz="1600" dirty="0" smtClean="0">
                <a:latin typeface="Arial" pitchFamily="34" charset="0"/>
                <a:cs typeface="Arial" pitchFamily="34" charset="0"/>
              </a:rPr>
              <a:t>Revisión documental</a:t>
            </a:r>
          </a:p>
          <a:p>
            <a:pPr eaLnBrk="1" hangingPunct="1">
              <a:spcBef>
                <a:spcPct val="0"/>
              </a:spcBef>
              <a:buFontTx/>
              <a:buNone/>
              <a:defRPr/>
            </a:pPr>
            <a:r>
              <a:rPr lang="es-ES" altLang="es-ES" sz="1600" b="1" dirty="0" smtClean="0">
                <a:latin typeface="Arial" pitchFamily="34" charset="0"/>
                <a:cs typeface="Arial" pitchFamily="34" charset="0"/>
              </a:rPr>
              <a:t>Empíricos:</a:t>
            </a:r>
          </a:p>
          <a:p>
            <a:pPr eaLnBrk="1" hangingPunct="1">
              <a:spcBef>
                <a:spcPct val="0"/>
              </a:spcBef>
              <a:buFontTx/>
              <a:buNone/>
              <a:defRPr/>
            </a:pPr>
            <a:r>
              <a:rPr lang="es-ES" altLang="es-ES" sz="1600" dirty="0">
                <a:latin typeface="Arial" pitchFamily="34" charset="0"/>
                <a:cs typeface="Arial" pitchFamily="34" charset="0"/>
              </a:rPr>
              <a:t>Estudio Diagnóstico</a:t>
            </a:r>
          </a:p>
          <a:p>
            <a:pPr eaLnBrk="1" hangingPunct="1">
              <a:spcBef>
                <a:spcPct val="0"/>
              </a:spcBef>
              <a:buFontTx/>
              <a:buNone/>
              <a:defRPr/>
            </a:pPr>
            <a:r>
              <a:rPr lang="es-ES" altLang="es-ES" sz="1600" dirty="0">
                <a:latin typeface="Arial" pitchFamily="34" charset="0"/>
                <a:cs typeface="Arial" pitchFamily="34" charset="0"/>
              </a:rPr>
              <a:t>Cuestionario</a:t>
            </a:r>
          </a:p>
          <a:p>
            <a:pPr eaLnBrk="1" hangingPunct="1">
              <a:spcBef>
                <a:spcPct val="0"/>
              </a:spcBef>
              <a:buFontTx/>
              <a:buNone/>
              <a:defRPr/>
            </a:pPr>
            <a:r>
              <a:rPr lang="es-ES" altLang="es-ES" sz="1600" dirty="0">
                <a:latin typeface="Arial" pitchFamily="34" charset="0"/>
                <a:cs typeface="Arial" pitchFamily="34" charset="0"/>
              </a:rPr>
              <a:t>Observación</a:t>
            </a:r>
          </a:p>
          <a:p>
            <a:pPr eaLnBrk="1" hangingPunct="1">
              <a:spcBef>
                <a:spcPct val="0"/>
              </a:spcBef>
              <a:buFontTx/>
              <a:buNone/>
              <a:defRPr/>
            </a:pPr>
            <a:r>
              <a:rPr lang="es-ES" altLang="es-ES" sz="1600" dirty="0">
                <a:latin typeface="Arial" pitchFamily="34" charset="0"/>
                <a:cs typeface="Arial" pitchFamily="34" charset="0"/>
              </a:rPr>
              <a:t>Consulta a </a:t>
            </a:r>
            <a:r>
              <a:rPr lang="es-ES" altLang="es-ES" sz="1600" dirty="0" smtClean="0">
                <a:latin typeface="Arial" pitchFamily="34" charset="0"/>
                <a:cs typeface="Arial" pitchFamily="34" charset="0"/>
              </a:rPr>
              <a:t>especialistas</a:t>
            </a:r>
          </a:p>
          <a:p>
            <a:pPr eaLnBrk="1" hangingPunct="1">
              <a:spcBef>
                <a:spcPct val="0"/>
              </a:spcBef>
              <a:buFontTx/>
              <a:buNone/>
              <a:defRPr/>
            </a:pPr>
            <a:r>
              <a:rPr lang="es-ES" altLang="es-ES" sz="1600" b="1" dirty="0" smtClean="0">
                <a:latin typeface="Arial" pitchFamily="34" charset="0"/>
                <a:cs typeface="Arial" pitchFamily="34" charset="0"/>
              </a:rPr>
              <a:t>Estadísticos:</a:t>
            </a:r>
          </a:p>
          <a:p>
            <a:pPr lvl="0" eaLnBrk="1" hangingPunct="1">
              <a:spcBef>
                <a:spcPct val="0"/>
              </a:spcBef>
              <a:buNone/>
              <a:defRPr/>
            </a:pPr>
            <a:r>
              <a:rPr lang="es-ES" sz="1600" dirty="0">
                <a:latin typeface="Arial" pitchFamily="34" charset="0"/>
                <a:cs typeface="Arial" pitchFamily="34" charset="0"/>
              </a:rPr>
              <a:t>Tabla de Frecuencia Absoluta y  porcentual</a:t>
            </a:r>
          </a:p>
          <a:p>
            <a:pPr eaLnBrk="1" hangingPunct="1">
              <a:spcBef>
                <a:spcPct val="0"/>
              </a:spcBef>
              <a:buFontTx/>
              <a:buNone/>
              <a:defRPr/>
            </a:pPr>
            <a:r>
              <a:rPr lang="es-ES" altLang="es-ES" sz="1600" dirty="0" smtClean="0">
                <a:latin typeface="Arial" pitchFamily="34" charset="0"/>
                <a:cs typeface="Arial" pitchFamily="34" charset="0"/>
              </a:rPr>
              <a:t> </a:t>
            </a:r>
            <a:endParaRPr lang="es-ES" altLang="es-ES" sz="1600" dirty="0">
              <a:latin typeface="Arial" pitchFamily="34" charset="0"/>
              <a:cs typeface="Arial" pitchFamily="34" charset="0"/>
            </a:endParaRPr>
          </a:p>
          <a:p>
            <a:pPr eaLnBrk="1" hangingPunct="1">
              <a:spcBef>
                <a:spcPct val="0"/>
              </a:spcBef>
              <a:buFontTx/>
              <a:buNone/>
              <a:defRPr/>
            </a:pPr>
            <a:endParaRPr lang="es-ES" altLang="es-ES" sz="3700" b="1" dirty="0"/>
          </a:p>
        </p:txBody>
      </p:sp>
      <p:sp>
        <p:nvSpPr>
          <p:cNvPr id="15" name="Text Box 21"/>
          <p:cNvSpPr txBox="1">
            <a:spLocks noChangeArrowheads="1"/>
          </p:cNvSpPr>
          <p:nvPr/>
        </p:nvSpPr>
        <p:spPr bwMode="auto">
          <a:xfrm>
            <a:off x="720280" y="15121930"/>
            <a:ext cx="9787383"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792288" y="16569530"/>
            <a:ext cx="13165138" cy="1801985"/>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lvl="0"/>
            <a:r>
              <a:rPr lang="es-ES" sz="1600" dirty="0"/>
              <a:t>Insuficiente desarrollo de las  habilidades lectoras en los estudiantes de cuarto año de la carrera de </a:t>
            </a:r>
            <a:r>
              <a:rPr lang="es-ES" sz="1600" dirty="0" smtClean="0"/>
              <a:t>Medicina.</a:t>
            </a:r>
            <a:endParaRPr lang="es-ES" sz="1600" dirty="0"/>
          </a:p>
          <a:p>
            <a:pPr lvl="0"/>
            <a:r>
              <a:rPr lang="es-ES" sz="1600" dirty="0"/>
              <a:t>Los estudiantes no siempre alcanzan </a:t>
            </a:r>
            <a:r>
              <a:rPr lang="es-ES" sz="1600" dirty="0" smtClean="0"/>
              <a:t> </a:t>
            </a:r>
            <a:r>
              <a:rPr lang="es-ES" sz="1600" dirty="0"/>
              <a:t>niveles </a:t>
            </a:r>
            <a:r>
              <a:rPr lang="es-ES" sz="1600" dirty="0" smtClean="0"/>
              <a:t>superiores de comprensión lectora</a:t>
            </a:r>
            <a:endParaRPr lang="es-ES" sz="1600" dirty="0"/>
          </a:p>
          <a:p>
            <a:pPr lvl="0"/>
            <a:r>
              <a:rPr lang="es-ES" sz="1600" dirty="0"/>
              <a:t>Insuficiente tratamiento metodológico para el desarrollo de la comprensión lectora</a:t>
            </a:r>
          </a:p>
          <a:p>
            <a:pPr lvl="0"/>
            <a:r>
              <a:rPr lang="es-ES" sz="1600" dirty="0"/>
              <a:t>Insuficiencias en las etapas previa y posterior a la lectura</a:t>
            </a:r>
          </a:p>
          <a:p>
            <a:pPr lvl="0"/>
            <a:r>
              <a:rPr lang="es-ES" sz="1600" dirty="0"/>
              <a:t>Limitaciones en el diseño de tareas que permitan el tránsito por los niveles de comprensión </a:t>
            </a:r>
          </a:p>
        </p:txBody>
      </p:sp>
      <p:sp>
        <p:nvSpPr>
          <p:cNvPr id="17" name="Text Box 17"/>
          <p:cNvSpPr txBox="1">
            <a:spLocks noChangeArrowheads="1"/>
          </p:cNvSpPr>
          <p:nvPr/>
        </p:nvSpPr>
        <p:spPr bwMode="auto">
          <a:xfrm>
            <a:off x="14440916" y="15265946"/>
            <a:ext cx="13714412" cy="10053637"/>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3700" dirty="0"/>
              <a:t>Gráficos y tablas / </a:t>
            </a:r>
            <a:r>
              <a:rPr lang="es-ES_tradnl" altLang="es-ES" sz="3700" dirty="0" err="1"/>
              <a:t>Graphs</a:t>
            </a:r>
            <a:r>
              <a:rPr lang="es-ES_tradnl" altLang="es-ES" sz="3700" dirty="0"/>
              <a:t>  and Tables</a:t>
            </a:r>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18" name="Text Box 9"/>
          <p:cNvSpPr txBox="1">
            <a:spLocks noChangeArrowheads="1"/>
          </p:cNvSpPr>
          <p:nvPr/>
        </p:nvSpPr>
        <p:spPr bwMode="auto">
          <a:xfrm>
            <a:off x="1224336" y="25848153"/>
            <a:ext cx="20073786"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792288" y="27484864"/>
            <a:ext cx="27320750" cy="1605008"/>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 altLang="es-ES" sz="1600" dirty="0" smtClean="0"/>
              <a:t>-El </a:t>
            </a:r>
            <a:r>
              <a:rPr lang="es-ES" altLang="es-ES" sz="1600" dirty="0"/>
              <a:t>estudio realizado sobre los referentes teóricos que sustentan el proceso de comprensión lectora muestran la necesidad de  un diseño de tareas lectoras para lograr niveles superiores  de comprensión.</a:t>
            </a:r>
          </a:p>
          <a:p>
            <a:pPr algn="just" eaLnBrk="1" hangingPunct="1">
              <a:spcBef>
                <a:spcPct val="0"/>
              </a:spcBef>
              <a:buFontTx/>
              <a:buNone/>
              <a:defRPr/>
            </a:pPr>
            <a:r>
              <a:rPr lang="es-ES" altLang="es-ES" sz="1600" dirty="0" smtClean="0"/>
              <a:t>-La </a:t>
            </a:r>
            <a:r>
              <a:rPr lang="es-ES" altLang="es-ES" sz="1600" dirty="0"/>
              <a:t>caracterización del estado actual del desarrollo de la habilidad de comprensión lectora revela que existen insuficiencias para alcanzar los niveles crítico y creativo, existen limitaciones en el trabajo con las etapas previa y posterior a la lectura, insuficientes textos contextualizados en la bibliografía básica, las tareas propuestas en ella no están debidamente gradadas</a:t>
            </a:r>
          </a:p>
          <a:p>
            <a:pPr algn="just" eaLnBrk="1" hangingPunct="1">
              <a:spcBef>
                <a:spcPct val="0"/>
              </a:spcBef>
              <a:buFontTx/>
              <a:buNone/>
              <a:defRPr/>
            </a:pPr>
            <a:r>
              <a:rPr lang="es-ES" altLang="es-ES" sz="1600" dirty="0"/>
              <a:t> </a:t>
            </a:r>
            <a:r>
              <a:rPr lang="es-ES" altLang="es-ES" sz="1600" dirty="0" smtClean="0"/>
              <a:t>-Se </a:t>
            </a:r>
            <a:r>
              <a:rPr lang="es-ES" altLang="es-ES" sz="1600" dirty="0"/>
              <a:t>elaboraron tareas lectoras para </a:t>
            </a:r>
            <a:r>
              <a:rPr lang="es-ES" altLang="es-ES" sz="1600" dirty="0" smtClean="0"/>
              <a:t> lograr </a:t>
            </a:r>
            <a:r>
              <a:rPr lang="es-ES" altLang="es-ES" sz="1600" dirty="0"/>
              <a:t>niveles superiores  de comprensión en los estudiantes de cuarto año de Medicina</a:t>
            </a:r>
          </a:p>
          <a:p>
            <a:pPr algn="just" eaLnBrk="1" hangingPunct="1">
              <a:spcBef>
                <a:spcPct val="0"/>
              </a:spcBef>
              <a:buFontTx/>
              <a:buNone/>
              <a:defRPr/>
            </a:pPr>
            <a:r>
              <a:rPr lang="es-ES" altLang="es-ES" sz="1600" dirty="0" smtClean="0"/>
              <a:t>-La </a:t>
            </a:r>
            <a:r>
              <a:rPr lang="es-ES" altLang="es-ES" sz="1600" dirty="0"/>
              <a:t>propuesta de tareas fue sometida a un proceso de valoración empírica por medio del cual se pudo comprobar su pertinencia</a:t>
            </a:r>
          </a:p>
        </p:txBody>
      </p:sp>
      <p:sp>
        <p:nvSpPr>
          <p:cNvPr id="20" name="Text Box 15"/>
          <p:cNvSpPr txBox="1">
            <a:spLocks noChangeArrowheads="1"/>
          </p:cNvSpPr>
          <p:nvPr/>
        </p:nvSpPr>
        <p:spPr bwMode="auto">
          <a:xfrm>
            <a:off x="2160440" y="29451522"/>
            <a:ext cx="14473608"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227094" y="30675658"/>
            <a:ext cx="27246209" cy="5052106"/>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eaLnBrk="1" hangingPunct="1">
              <a:spcBef>
                <a:spcPct val="0"/>
              </a:spcBef>
              <a:buFontTx/>
              <a:buNone/>
              <a:defRPr/>
            </a:pPr>
            <a:r>
              <a:rPr lang="es-ES_tradnl" altLang="es-ES" sz="1600" dirty="0"/>
              <a:t>Texto / </a:t>
            </a:r>
            <a:r>
              <a:rPr lang="es-ES_tradnl" altLang="es-ES" sz="1600" dirty="0" smtClean="0"/>
              <a:t>T</a:t>
            </a:r>
            <a:r>
              <a:rPr lang="es-ES" altLang="es-ES" sz="1600" dirty="0"/>
              <a:t>14.	Castro Crespo GC, García Herrera DG, Castro Salazar AZ, Erazo </a:t>
            </a:r>
            <a:r>
              <a:rPr lang="es-ES" altLang="es-ES" sz="1600" dirty="0" err="1"/>
              <a:t>Alvarez</a:t>
            </a:r>
            <a:r>
              <a:rPr lang="es-ES" altLang="es-ES" sz="1600" dirty="0"/>
              <a:t> JC. Juego de roles: una metodología innovadora para la comprensión lectora. </a:t>
            </a:r>
            <a:r>
              <a:rPr lang="es-ES" altLang="es-ES" sz="1600" dirty="0" err="1"/>
              <a:t>Rev</a:t>
            </a:r>
            <a:r>
              <a:rPr lang="es-ES" altLang="es-ES" sz="1600" dirty="0"/>
              <a:t>  </a:t>
            </a:r>
            <a:r>
              <a:rPr lang="es-ES" altLang="es-ES" sz="1600" dirty="0" err="1"/>
              <a:t>Arbitr</a:t>
            </a:r>
            <a:r>
              <a:rPr lang="es-ES" altLang="es-ES" sz="1600" dirty="0"/>
              <a:t>  </a:t>
            </a:r>
            <a:r>
              <a:rPr lang="es-ES" altLang="es-ES" sz="1600" dirty="0" err="1"/>
              <a:t>Interdiscip</a:t>
            </a:r>
            <a:r>
              <a:rPr lang="es-ES" altLang="es-ES" sz="1600" dirty="0"/>
              <a:t> </a:t>
            </a:r>
            <a:r>
              <a:rPr lang="es-ES" altLang="es-ES" sz="1600" dirty="0" err="1"/>
              <a:t>Koinonía</a:t>
            </a:r>
            <a:r>
              <a:rPr lang="es-ES" altLang="es-ES" sz="1600" dirty="0"/>
              <a:t> [Internet].  2020 [citado 15  mar  2024]; 5(1):27-46. Disponible en: https://dialnet.unirioja.es/servlet/articulo?codigo=7441381-</a:t>
            </a:r>
          </a:p>
          <a:p>
            <a:pPr eaLnBrk="1" hangingPunct="1">
              <a:spcBef>
                <a:spcPct val="0"/>
              </a:spcBef>
              <a:buFontTx/>
              <a:buNone/>
              <a:defRPr/>
            </a:pPr>
            <a:r>
              <a:rPr lang="es-ES" altLang="es-ES" sz="1600" dirty="0"/>
              <a:t>15.	 </a:t>
            </a:r>
            <a:r>
              <a:rPr lang="es-ES" altLang="es-ES" sz="1600" dirty="0" err="1"/>
              <a:t>Cadme-Galabay</a:t>
            </a:r>
            <a:r>
              <a:rPr lang="es-ES" altLang="es-ES" sz="1600" dirty="0"/>
              <a:t> TA , García Herrera DG, Cárdenas Cordero NM,  Erazo </a:t>
            </a:r>
            <a:r>
              <a:rPr lang="es-ES" altLang="es-ES" sz="1600" dirty="0" err="1"/>
              <a:t>Alvarez</a:t>
            </a:r>
            <a:r>
              <a:rPr lang="es-ES" altLang="es-ES" sz="1600" dirty="0"/>
              <a:t>  JC. Comprensión lectora e innovación educativa: estrategias para mejorar la lectoescritura en los jóvenes del bachillerato. Ciencia </a:t>
            </a:r>
            <a:r>
              <a:rPr lang="es-ES" altLang="es-ES" sz="1600" dirty="0" err="1"/>
              <a:t>Matria</a:t>
            </a:r>
            <a:r>
              <a:rPr lang="es-ES" altLang="es-ES" sz="1600" dirty="0"/>
              <a:t> </a:t>
            </a:r>
            <a:r>
              <a:rPr lang="es-ES" altLang="es-ES" sz="1600" dirty="0" err="1"/>
              <a:t>Rev</a:t>
            </a:r>
            <a:r>
              <a:rPr lang="es-ES" altLang="es-ES" sz="1600" dirty="0"/>
              <a:t> Inter </a:t>
            </a:r>
            <a:r>
              <a:rPr lang="es-ES" altLang="es-ES" sz="1600" dirty="0" err="1"/>
              <a:t>Hum</a:t>
            </a:r>
            <a:r>
              <a:rPr lang="es-ES" altLang="es-ES" sz="1600" dirty="0"/>
              <a:t> </a:t>
            </a:r>
            <a:r>
              <a:rPr lang="es-ES" altLang="es-ES" sz="1600" dirty="0" err="1"/>
              <a:t>Educ</a:t>
            </a:r>
            <a:r>
              <a:rPr lang="es-ES" altLang="es-ES" sz="1600" dirty="0"/>
              <a:t> Cien  </a:t>
            </a:r>
            <a:r>
              <a:rPr lang="es-ES" altLang="es-ES" sz="1600" dirty="0" err="1"/>
              <a:t>Tecnol</a:t>
            </a:r>
            <a:r>
              <a:rPr lang="es-ES" altLang="es-ES" sz="1600" dirty="0"/>
              <a:t>  [Internet]. 2020 [citado 12 dic  2023]; 6(1):337-357. Disponible en: https://cienciamatriarevista.org.ve/index.php/cm/article/view/337-</a:t>
            </a:r>
          </a:p>
          <a:p>
            <a:pPr eaLnBrk="1" hangingPunct="1">
              <a:spcBef>
                <a:spcPct val="0"/>
              </a:spcBef>
              <a:buFontTx/>
              <a:buNone/>
              <a:defRPr/>
            </a:pPr>
            <a:r>
              <a:rPr lang="es-ES" altLang="es-ES" sz="1600" dirty="0"/>
              <a:t>16.	Casquete Tamayo EI, Martínez Rodríguez L. Proyecto para revertir el bajo desempeño en lectura y comprensión lectura, en la asignatura lengua y literatura. </a:t>
            </a:r>
            <a:r>
              <a:rPr lang="es-ES" altLang="es-ES" sz="1600" dirty="0" err="1"/>
              <a:t>Rev</a:t>
            </a:r>
            <a:r>
              <a:rPr lang="es-ES" altLang="es-ES" sz="1600" dirty="0"/>
              <a:t> </a:t>
            </a:r>
            <a:r>
              <a:rPr lang="es-ES" altLang="es-ES" sz="1600" dirty="0" err="1"/>
              <a:t>Dom</a:t>
            </a:r>
            <a:r>
              <a:rPr lang="es-ES" altLang="es-ES" sz="1600" dirty="0"/>
              <a:t> Cien [internet]. 2022 [citado 12 feb 2024]; 8(2):1173-1180. Disponible en: https://dominiodelasciencias.com/ojs/index.php/es/article/view/2698-</a:t>
            </a:r>
          </a:p>
          <a:p>
            <a:pPr eaLnBrk="1" hangingPunct="1">
              <a:spcBef>
                <a:spcPct val="0"/>
              </a:spcBef>
              <a:buFontTx/>
              <a:buNone/>
              <a:defRPr/>
            </a:pPr>
            <a:r>
              <a:rPr lang="es-ES" altLang="es-ES" sz="1600" dirty="0"/>
              <a:t>17.	Almeida SM. Algunas causas del bajo nivel de la comprensión lectora en la educación actual. </a:t>
            </a:r>
            <a:r>
              <a:rPr lang="es-ES" altLang="es-ES" sz="1600" dirty="0" err="1"/>
              <a:t>Rev</a:t>
            </a:r>
            <a:r>
              <a:rPr lang="es-ES" altLang="es-ES" sz="1600" dirty="0"/>
              <a:t> </a:t>
            </a:r>
            <a:r>
              <a:rPr lang="es-ES" altLang="es-ES" sz="1600" dirty="0" err="1"/>
              <a:t>Cient</a:t>
            </a:r>
            <a:r>
              <a:rPr lang="es-ES" altLang="es-ES" sz="1600" dirty="0"/>
              <a:t> Facultad Filos  [internet].  2022 [citado 23  feb 2024]; 14 (1):116-130.  Disponible en: https://dialnet.unirioja.es/servlet/articulo?codigo=9105713-</a:t>
            </a:r>
          </a:p>
          <a:p>
            <a:pPr eaLnBrk="1" hangingPunct="1">
              <a:spcBef>
                <a:spcPct val="0"/>
              </a:spcBef>
              <a:buFontTx/>
              <a:buNone/>
              <a:defRPr/>
            </a:pPr>
            <a:r>
              <a:rPr lang="es-ES" altLang="es-ES" sz="1600" dirty="0"/>
              <a:t>18.	Araujo BE, Maldonado GV, Sevilla SM, López PM. </a:t>
            </a:r>
            <a:r>
              <a:rPr lang="es-ES" altLang="es-ES" sz="1600" dirty="0" err="1"/>
              <a:t>Evaluation</a:t>
            </a:r>
            <a:r>
              <a:rPr lang="es-ES" altLang="es-ES" sz="1600" dirty="0"/>
              <a:t> of Reading </a:t>
            </a:r>
            <a:r>
              <a:rPr lang="es-ES" altLang="es-ES" sz="1600" dirty="0" err="1"/>
              <a:t>comprehensión</a:t>
            </a:r>
            <a:r>
              <a:rPr lang="es-ES" altLang="es-ES" sz="1600" dirty="0"/>
              <a:t> in </a:t>
            </a:r>
            <a:r>
              <a:rPr lang="es-ES" altLang="es-ES" sz="1600" dirty="0" err="1"/>
              <a:t>students</a:t>
            </a:r>
            <a:r>
              <a:rPr lang="es-ES" altLang="es-ES" sz="1600" dirty="0"/>
              <a:t> of </a:t>
            </a:r>
            <a:r>
              <a:rPr lang="es-ES" altLang="es-ES" sz="1600" dirty="0" err="1"/>
              <a:t>recent</a:t>
            </a:r>
            <a:r>
              <a:rPr lang="es-ES" altLang="es-ES" sz="1600" dirty="0"/>
              <a:t> </a:t>
            </a:r>
            <a:r>
              <a:rPr lang="es-ES" altLang="es-ES" sz="1600" dirty="0" err="1"/>
              <a:t>entry</a:t>
            </a:r>
            <a:r>
              <a:rPr lang="es-ES" altLang="es-ES" sz="1600" dirty="0"/>
              <a:t> </a:t>
            </a:r>
            <a:r>
              <a:rPr lang="es-ES" altLang="es-ES" sz="1600" dirty="0" err="1"/>
              <a:t>to</a:t>
            </a:r>
            <a:r>
              <a:rPr lang="es-ES" altLang="es-ES" sz="1600" dirty="0"/>
              <a:t> </a:t>
            </a:r>
            <a:r>
              <a:rPr lang="es-ES" altLang="es-ES" sz="1600" dirty="0" err="1"/>
              <a:t>university</a:t>
            </a:r>
            <a:r>
              <a:rPr lang="es-ES" altLang="es-ES" sz="1600" dirty="0"/>
              <a:t> </a:t>
            </a:r>
            <a:r>
              <a:rPr lang="es-ES" altLang="es-ES" sz="1600" dirty="0" err="1"/>
              <a:t>degree</a:t>
            </a:r>
            <a:r>
              <a:rPr lang="es-ES" altLang="es-ES" sz="1600" dirty="0"/>
              <a:t> in Ecuador. </a:t>
            </a:r>
            <a:r>
              <a:rPr lang="es-ES" altLang="es-ES" sz="1600" dirty="0" err="1"/>
              <a:t>Rev</a:t>
            </a:r>
            <a:r>
              <a:rPr lang="es-ES" altLang="es-ES" sz="1600" dirty="0"/>
              <a:t> </a:t>
            </a:r>
            <a:r>
              <a:rPr lang="es-ES" altLang="es-ES" sz="1600" dirty="0" err="1"/>
              <a:t>Educ</a:t>
            </a:r>
            <a:r>
              <a:rPr lang="es-ES" altLang="es-ES" sz="1600" dirty="0"/>
              <a:t> [internet]. 2022 [citado 25  feb 2024]; 41(1):13-18. Disponible en: https://www.researchgate.net/publication/364355239_EVALUATION_OF_READING_COMPREHENSION_IN_STUDENTS_OF_RECENT_ENTRY_TO_A_UNIVERSITY_DEGREE_IN_ECUADOR-</a:t>
            </a:r>
          </a:p>
          <a:p>
            <a:pPr eaLnBrk="1" hangingPunct="1">
              <a:spcBef>
                <a:spcPct val="0"/>
              </a:spcBef>
              <a:buFontTx/>
              <a:buNone/>
              <a:defRPr/>
            </a:pPr>
            <a:r>
              <a:rPr lang="es-ES" altLang="es-ES" sz="1600" dirty="0"/>
              <a:t>19.	</a:t>
            </a:r>
            <a:r>
              <a:rPr lang="es-ES" altLang="es-ES" sz="1600" dirty="0" err="1"/>
              <a:t>Abensur</a:t>
            </a:r>
            <a:r>
              <a:rPr lang="es-ES" altLang="es-ES" sz="1600" dirty="0"/>
              <a:t> </a:t>
            </a:r>
            <a:r>
              <a:rPr lang="es-ES" altLang="es-ES" sz="1600" dirty="0" err="1"/>
              <a:t>Pinasco</a:t>
            </a:r>
            <a:r>
              <a:rPr lang="es-ES" altLang="es-ES" sz="1600" dirty="0"/>
              <a:t> CA, Blanco Ayala LF, Blanco </a:t>
            </a:r>
            <a:r>
              <a:rPr lang="es-ES" altLang="es-ES" sz="1600" dirty="0" err="1"/>
              <a:t>Pumayali</a:t>
            </a:r>
            <a:r>
              <a:rPr lang="es-ES" altLang="es-ES" sz="1600" dirty="0"/>
              <a:t> JA. Comprensión lectora y rendimiento académico en estudiantes de educación superior. Ecuador: Editorial CIDE; 2022.</a:t>
            </a:r>
          </a:p>
          <a:p>
            <a:pPr eaLnBrk="1" hangingPunct="1">
              <a:spcBef>
                <a:spcPct val="0"/>
              </a:spcBef>
              <a:buFontTx/>
              <a:buNone/>
              <a:defRPr/>
            </a:pPr>
            <a:r>
              <a:rPr lang="es-ES" altLang="es-ES" sz="1600" dirty="0"/>
              <a:t>20.	Cerezo Vera MM, Rivadeneira Barreiro MP. Uso de herramientas tecnológicas para mejorar la comprensión lectora. Pol Con [internet].  2022 [citado 20 dic 2023]; 7(7):779-791. Disponible en: https://dialnet.unirioja.es/servlet/articulo?codigo=9042960-</a:t>
            </a:r>
          </a:p>
          <a:p>
            <a:pPr eaLnBrk="1" hangingPunct="1">
              <a:spcBef>
                <a:spcPct val="0"/>
              </a:spcBef>
              <a:buFontTx/>
              <a:buNone/>
              <a:defRPr/>
            </a:pPr>
            <a:r>
              <a:rPr lang="es-ES" altLang="es-ES" sz="1600" dirty="0"/>
              <a:t>21.	Reyes Vásquez V. Comprensión lectora en inglés como lengua extranjera de estudiantes del III ciclo de Educación Básica: un estudio de caso. Paradigma </a:t>
            </a:r>
            <a:r>
              <a:rPr lang="es-ES" altLang="es-ES" sz="1600" dirty="0" err="1"/>
              <a:t>Rev</a:t>
            </a:r>
            <a:r>
              <a:rPr lang="es-ES" altLang="es-ES" sz="1600" dirty="0"/>
              <a:t> de </a:t>
            </a:r>
            <a:r>
              <a:rPr lang="es-ES" altLang="es-ES" sz="1600" dirty="0" err="1"/>
              <a:t>Inv</a:t>
            </a:r>
            <a:r>
              <a:rPr lang="es-ES" altLang="es-ES" sz="1600" dirty="0"/>
              <a:t>  [Internet]. 2023 [citado 23 feb 2024]: 30(50): 113-134. Disponible en: https://www.researchgate.net/publication/376290644_Comprension_Lectora_en_Ingles_-_como_Lengua_Extranjera_-_de_Estudiantes_del_III_Ciclo_de_Educacion_Basica_Un_Estudio_de_Caso-</a:t>
            </a:r>
          </a:p>
          <a:p>
            <a:pPr eaLnBrk="1" hangingPunct="1">
              <a:spcBef>
                <a:spcPct val="0"/>
              </a:spcBef>
              <a:buFontTx/>
              <a:buNone/>
              <a:defRPr/>
            </a:pPr>
            <a:r>
              <a:rPr lang="es-ES" altLang="es-ES" sz="1600" dirty="0"/>
              <a:t>22.	</a:t>
            </a:r>
            <a:endParaRPr lang="es-ES_tradnl" altLang="es-ES" sz="1600" dirty="0"/>
          </a:p>
          <a:p>
            <a:pPr eaLnBrk="1" hangingPunct="1">
              <a:spcBef>
                <a:spcPct val="0"/>
              </a:spcBef>
              <a:buFontTx/>
              <a:buNone/>
              <a:defRPr/>
            </a:pPr>
            <a:endParaRPr lang="es-ES_tradnl" altLang="es-ES" sz="1600" dirty="0"/>
          </a:p>
          <a:p>
            <a:pPr eaLnBrk="1" hangingPunct="1">
              <a:spcBef>
                <a:spcPct val="0"/>
              </a:spcBef>
              <a:buFontTx/>
              <a:buNone/>
              <a:defRPr/>
            </a:pPr>
            <a:endParaRPr lang="es-ES_tradnl" altLang="es-ES" sz="1600" dirty="0"/>
          </a:p>
          <a:p>
            <a:pPr eaLnBrk="1" hangingPunct="1">
              <a:spcBef>
                <a:spcPct val="0"/>
              </a:spcBef>
              <a:buFontTx/>
              <a:buNone/>
              <a:defRPr/>
            </a:pPr>
            <a:endParaRPr lang="es-ES" altLang="es-ES" sz="1600"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xmlns="" id="{DF0CFE15-3718-484A-87BD-CF986B9888A1}"/>
              </a:ext>
            </a:extLst>
          </p:cNvPr>
          <p:cNvSpPr/>
          <p:nvPr/>
        </p:nvSpPr>
        <p:spPr>
          <a:xfrm>
            <a:off x="936304" y="6430652"/>
            <a:ext cx="11017224" cy="35982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U" sz="1600" dirty="0" smtClean="0">
                <a:solidFill>
                  <a:schemeClr val="tx1"/>
                </a:solidFill>
                <a:latin typeface="Arial" pitchFamily="34" charset="0"/>
                <a:cs typeface="Arial" pitchFamily="34" charset="0"/>
              </a:rPr>
              <a:t>Alcanzar niveles superiores de comprensión lectora es fundamental para el desarrollo académico , profesional y personal. Este proceso va más allá de simplemente leer textos; implica analizar, interpretar y reflexionar sobre su contenido de manera crítica. A través de tareas y la práctica constante los estudiantes fortalecen sus habilidades y acceden a un entendimiento más profundo y significativo de cualquier tipo de texto. En las Ciencias Médicas el desarrrollo de  las habilidades lectoras adquiere una singular relevancia pues constituye la base sobre la cual se desarrollan el resto de las habilidades  comunicativas que favorecen la preparación integral del profesional y por consiguiente el posterior desempeño </a:t>
            </a:r>
            <a:r>
              <a:rPr lang="es-ES" sz="1600" dirty="0" smtClean="0">
                <a:solidFill>
                  <a:schemeClr val="tx1"/>
                </a:solidFill>
                <a:latin typeface="Arial" pitchFamily="34" charset="0"/>
                <a:cs typeface="Arial" pitchFamily="34" charset="0"/>
              </a:rPr>
              <a:t>d</a:t>
            </a:r>
            <a:r>
              <a:rPr lang="es-ES" sz="1600" dirty="0">
                <a:solidFill>
                  <a:schemeClr val="tx1"/>
                </a:solidFill>
                <a:latin typeface="Arial" pitchFamily="34" charset="0"/>
                <a:cs typeface="Arial" pitchFamily="34" charset="0"/>
              </a:rPr>
              <a:t> de la profesión dentro y fuera del país </a:t>
            </a:r>
            <a:r>
              <a:rPr lang="es-ES" sz="1100" dirty="0">
                <a:solidFill>
                  <a:schemeClr val="tx1"/>
                </a:solidFill>
              </a:rPr>
              <a:t>.</a:t>
            </a:r>
            <a:r>
              <a:rPr lang="es-ES" sz="1100" dirty="0" smtClean="0"/>
              <a:t>dentro </a:t>
            </a:r>
            <a:r>
              <a:rPr lang="es-ES" sz="1100" dirty="0"/>
              <a:t>y fuera del país</a:t>
            </a:r>
            <a:r>
              <a:rPr lang="es-CU" sz="1100" dirty="0" smtClean="0">
                <a:solidFill>
                  <a:schemeClr val="tx1"/>
                </a:solidFill>
                <a:latin typeface="Arial" pitchFamily="34" charset="0"/>
                <a:cs typeface="Arial" pitchFamily="34" charset="0"/>
              </a:rPr>
              <a:t> </a:t>
            </a:r>
            <a:r>
              <a:rPr lang="es-ES" sz="1100" dirty="0"/>
              <a:t>de la profesión dentro y fuera del país</a:t>
            </a:r>
            <a:endParaRPr lang="es-CU" sz="1100" dirty="0">
              <a:solidFill>
                <a:schemeClr val="tx1"/>
              </a:solidFill>
              <a:latin typeface="Arial" pitchFamily="34" charset="0"/>
              <a:cs typeface="Arial" pitchFamily="34" charset="0"/>
            </a:endParaRPr>
          </a:p>
        </p:txBody>
      </p:sp>
      <p:sp>
        <p:nvSpPr>
          <p:cNvPr id="3" name="Rectángulo 2">
            <a:extLst>
              <a:ext uri="{FF2B5EF4-FFF2-40B4-BE49-F238E27FC236}">
                <a16:creationId xmlns:a16="http://schemas.microsoft.com/office/drawing/2014/main" xmlns="" id="{7F55F91B-83D6-4CA8-99DF-1869EB100143}"/>
              </a:ext>
            </a:extLst>
          </p:cNvPr>
          <p:cNvSpPr/>
          <p:nvPr/>
        </p:nvSpPr>
        <p:spPr>
          <a:xfrm>
            <a:off x="720279" y="10587552"/>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a16="http://schemas.microsoft.com/office/drawing/2014/main" xmlns="" id="{0D85E264-E6E7-4CF7-8D19-61BB5211464C}"/>
              </a:ext>
            </a:extLst>
          </p:cNvPr>
          <p:cNvSpPr/>
          <p:nvPr/>
        </p:nvSpPr>
        <p:spPr>
          <a:xfrm>
            <a:off x="720279" y="11881570"/>
            <a:ext cx="11089232" cy="28757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b="1" dirty="0" smtClean="0">
                <a:solidFill>
                  <a:schemeClr val="tx1"/>
                </a:solidFill>
                <a:latin typeface="Arial" pitchFamily="34" charset="0"/>
                <a:cs typeface="Arial" pitchFamily="34" charset="0"/>
              </a:rPr>
              <a:t>General:</a:t>
            </a:r>
          </a:p>
          <a:p>
            <a:pPr algn="just"/>
            <a:r>
              <a:rPr lang="es-ES" sz="1600" dirty="0" smtClean="0">
                <a:solidFill>
                  <a:schemeClr val="tx1"/>
                </a:solidFill>
                <a:latin typeface="Arial" pitchFamily="34" charset="0"/>
                <a:cs typeface="Arial" pitchFamily="34" charset="0"/>
              </a:rPr>
              <a:t>Diseñar un set de tareas para alcanzar niveles superiores de comprensión lectora en el cuarto año de la carrera de Medicina en la Universidad de Ciencias Médicas de Holguín</a:t>
            </a:r>
          </a:p>
          <a:p>
            <a:pPr algn="just"/>
            <a:r>
              <a:rPr lang="es-ES" sz="1600" b="1" dirty="0" smtClean="0">
                <a:solidFill>
                  <a:schemeClr val="tx1"/>
                </a:solidFill>
                <a:latin typeface="Arial" pitchFamily="34" charset="0"/>
                <a:cs typeface="Arial" pitchFamily="34" charset="0"/>
              </a:rPr>
              <a:t>Específicos:</a:t>
            </a:r>
          </a:p>
          <a:p>
            <a:pPr algn="just"/>
            <a:r>
              <a:rPr lang="es-ES" sz="1600" dirty="0">
                <a:solidFill>
                  <a:schemeClr val="tx1"/>
                </a:solidFill>
                <a:latin typeface="Arial" pitchFamily="34" charset="0"/>
                <a:cs typeface="Arial" pitchFamily="34" charset="0"/>
              </a:rPr>
              <a:t>Determinar los fundamentos teóricos que sustentan el desarrollo de la comprensión lectora en el proceso de enseñanza-aprendizaje</a:t>
            </a:r>
          </a:p>
          <a:p>
            <a:pPr algn="just"/>
            <a:r>
              <a:rPr lang="es-ES" sz="1600" dirty="0">
                <a:solidFill>
                  <a:schemeClr val="tx1"/>
                </a:solidFill>
                <a:latin typeface="Arial" pitchFamily="34" charset="0"/>
                <a:cs typeface="Arial" pitchFamily="34" charset="0"/>
              </a:rPr>
              <a:t>Constatar el estado actual de la comprensión lectora en el proceso de enseñanza-aprendizaje del Inglés VIII </a:t>
            </a:r>
          </a:p>
          <a:p>
            <a:pPr algn="just"/>
            <a:r>
              <a:rPr lang="es-ES" sz="1600" dirty="0">
                <a:solidFill>
                  <a:schemeClr val="tx1"/>
                </a:solidFill>
                <a:latin typeface="Arial" pitchFamily="34" charset="0"/>
                <a:cs typeface="Arial" pitchFamily="34" charset="0"/>
              </a:rPr>
              <a:t>Elaborar un set de tareas para alcanzar niveles superiores de comprensión lectora en el Inglés VIII en la carrera de Medicina</a:t>
            </a:r>
          </a:p>
          <a:p>
            <a:pPr algn="just"/>
            <a:r>
              <a:rPr lang="es-ES" sz="1600" dirty="0">
                <a:solidFill>
                  <a:schemeClr val="tx1"/>
                </a:solidFill>
                <a:latin typeface="Arial" pitchFamily="34" charset="0"/>
                <a:cs typeface="Arial" pitchFamily="34" charset="0"/>
              </a:rPr>
              <a:t>Determinar la pertinencia del set de tareas para alcanzar niveles superiores de comprensión lectora en el cuarto año de la carrera de Medicina</a:t>
            </a:r>
          </a:p>
          <a:p>
            <a:pPr algn="just"/>
            <a:endParaRPr lang="es-ES" sz="1600" dirty="0">
              <a:solidFill>
                <a:schemeClr val="tx1"/>
              </a:solidFill>
              <a:latin typeface="Arial" pitchFamily="34" charset="0"/>
              <a:cs typeface="Arial" pitchFamily="34"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4288" y="18051463"/>
            <a:ext cx="5864225"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69309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523</Words>
  <Application>Microsoft Office PowerPoint</Application>
  <PresentationFormat>Personalizado</PresentationFormat>
  <Paragraphs>65</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PC</cp:lastModifiedBy>
  <cp:revision>30</cp:revision>
  <dcterms:created xsi:type="dcterms:W3CDTF">2015-12-19T20:13:13Z</dcterms:created>
  <dcterms:modified xsi:type="dcterms:W3CDTF">2025-04-08T14:03:50Z</dcterms:modified>
</cp:coreProperties>
</file>