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8803600" cy="36004500"/>
  <p:notesSz cx="6858000" cy="9144000"/>
  <p:defaultTextStyle>
    <a:defPPr>
      <a:defRPr lang="es-ES"/>
    </a:defPPr>
    <a:lvl1pPr marL="0" algn="l" defTabSz="3703320" rtl="0" eaLnBrk="1" latinLnBrk="0" hangingPunct="1">
      <a:defRPr sz="7300" kern="1200">
        <a:solidFill>
          <a:schemeClr val="tx1"/>
        </a:solidFill>
        <a:latin typeface="+mn-lt"/>
        <a:ea typeface="+mn-ea"/>
        <a:cs typeface="+mn-cs"/>
      </a:defRPr>
    </a:lvl1pPr>
    <a:lvl2pPr marL="1851660" algn="l" defTabSz="3703320" rtl="0" eaLnBrk="1" latinLnBrk="0" hangingPunct="1">
      <a:defRPr sz="7300" kern="1200">
        <a:solidFill>
          <a:schemeClr val="tx1"/>
        </a:solidFill>
        <a:latin typeface="+mn-lt"/>
        <a:ea typeface="+mn-ea"/>
        <a:cs typeface="+mn-cs"/>
      </a:defRPr>
    </a:lvl2pPr>
    <a:lvl3pPr marL="3703320" algn="l" defTabSz="3703320" rtl="0" eaLnBrk="1" latinLnBrk="0" hangingPunct="1">
      <a:defRPr sz="7300" kern="1200">
        <a:solidFill>
          <a:schemeClr val="tx1"/>
        </a:solidFill>
        <a:latin typeface="+mn-lt"/>
        <a:ea typeface="+mn-ea"/>
        <a:cs typeface="+mn-cs"/>
      </a:defRPr>
    </a:lvl3pPr>
    <a:lvl4pPr marL="5554980" algn="l" defTabSz="3703320" rtl="0" eaLnBrk="1" latinLnBrk="0" hangingPunct="1">
      <a:defRPr sz="7300" kern="1200">
        <a:solidFill>
          <a:schemeClr val="tx1"/>
        </a:solidFill>
        <a:latin typeface="+mn-lt"/>
        <a:ea typeface="+mn-ea"/>
        <a:cs typeface="+mn-cs"/>
      </a:defRPr>
    </a:lvl4pPr>
    <a:lvl5pPr marL="7406640" algn="l" defTabSz="3703320" rtl="0" eaLnBrk="1" latinLnBrk="0" hangingPunct="1">
      <a:defRPr sz="7300" kern="1200">
        <a:solidFill>
          <a:schemeClr val="tx1"/>
        </a:solidFill>
        <a:latin typeface="+mn-lt"/>
        <a:ea typeface="+mn-ea"/>
        <a:cs typeface="+mn-cs"/>
      </a:defRPr>
    </a:lvl5pPr>
    <a:lvl6pPr marL="9258300" algn="l" defTabSz="3703320" rtl="0" eaLnBrk="1" latinLnBrk="0" hangingPunct="1">
      <a:defRPr sz="7300" kern="1200">
        <a:solidFill>
          <a:schemeClr val="tx1"/>
        </a:solidFill>
        <a:latin typeface="+mn-lt"/>
        <a:ea typeface="+mn-ea"/>
        <a:cs typeface="+mn-cs"/>
      </a:defRPr>
    </a:lvl6pPr>
    <a:lvl7pPr marL="11109960" algn="l" defTabSz="3703320" rtl="0" eaLnBrk="1" latinLnBrk="0" hangingPunct="1">
      <a:defRPr sz="7300" kern="1200">
        <a:solidFill>
          <a:schemeClr val="tx1"/>
        </a:solidFill>
        <a:latin typeface="+mn-lt"/>
        <a:ea typeface="+mn-ea"/>
        <a:cs typeface="+mn-cs"/>
      </a:defRPr>
    </a:lvl7pPr>
    <a:lvl8pPr marL="12961620" algn="l" defTabSz="3703320" rtl="0" eaLnBrk="1" latinLnBrk="0" hangingPunct="1">
      <a:defRPr sz="7300" kern="1200">
        <a:solidFill>
          <a:schemeClr val="tx1"/>
        </a:solidFill>
        <a:latin typeface="+mn-lt"/>
        <a:ea typeface="+mn-ea"/>
        <a:cs typeface="+mn-cs"/>
      </a:defRPr>
    </a:lvl8pPr>
    <a:lvl9pPr marL="14813280" algn="l" defTabSz="3703320" rtl="0" eaLnBrk="1" latinLnBrk="0" hangingPunct="1">
      <a:defRPr sz="73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sin título" id="{2FA30D15-7961-4447-AD03-EBB4057FD803}">
          <p14:sldIdLst/>
        </p14:section>
        <p14:section name="INTRODUCCIÓN/INTRODUCTIONSección sin título" id="{7BD38661-8B69-4F30-B3F4-00E44EE31ABE}">
          <p14:sldIdLst>
            <p14:sldId id="256"/>
          </p14:sldIdLst>
        </p14:section>
      </p14:sectionLst>
    </p:ext>
    <p:ext uri="{EFAFB233-063F-42B5-8137-9DF3F51BA10A}">
      <p15:sldGuideLst xmlns:p15="http://schemas.microsoft.com/office/powerpoint/2012/main" xmlns="">
        <p15:guide id="1" orient="horz" pos="11340">
          <p15:clr>
            <a:srgbClr val="A4A3A4"/>
          </p15:clr>
        </p15:guide>
        <p15:guide id="2" pos="907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30" d="100"/>
          <a:sy n="30" d="100"/>
        </p:scale>
        <p:origin x="-264" y="3558"/>
      </p:cViewPr>
      <p:guideLst>
        <p:guide orient="horz" pos="11340"/>
        <p:guide pos="907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2160270" y="11184734"/>
            <a:ext cx="24483060" cy="7717631"/>
          </a:xfrm>
        </p:spPr>
        <p:txBody>
          <a:bodyPr/>
          <a:lstStyle/>
          <a:p>
            <a:r>
              <a:rPr lang="es-ES"/>
              <a:t>Haga clic para modificar el estilo de título del patrón</a:t>
            </a:r>
          </a:p>
        </p:txBody>
      </p:sp>
      <p:sp>
        <p:nvSpPr>
          <p:cNvPr id="3" name="2 Subtítulo"/>
          <p:cNvSpPr>
            <a:spLocks noGrp="1"/>
          </p:cNvSpPr>
          <p:nvPr>
            <p:ph type="subTitle" idx="1"/>
          </p:nvPr>
        </p:nvSpPr>
        <p:spPr>
          <a:xfrm>
            <a:off x="4320540" y="20402550"/>
            <a:ext cx="20162520" cy="9201150"/>
          </a:xfrm>
        </p:spPr>
        <p:txBody>
          <a:bodyPr/>
          <a:lstStyle>
            <a:lvl1pPr marL="0" indent="0" algn="ctr">
              <a:buNone/>
              <a:defRPr>
                <a:solidFill>
                  <a:schemeClr val="tx1">
                    <a:tint val="75000"/>
                  </a:schemeClr>
                </a:solidFill>
              </a:defRPr>
            </a:lvl1pPr>
            <a:lvl2pPr marL="1851660" indent="0" algn="ctr">
              <a:buNone/>
              <a:defRPr>
                <a:solidFill>
                  <a:schemeClr val="tx1">
                    <a:tint val="75000"/>
                  </a:schemeClr>
                </a:solidFill>
              </a:defRPr>
            </a:lvl2pPr>
            <a:lvl3pPr marL="3703320" indent="0" algn="ctr">
              <a:buNone/>
              <a:defRPr>
                <a:solidFill>
                  <a:schemeClr val="tx1">
                    <a:tint val="75000"/>
                  </a:schemeClr>
                </a:solidFill>
              </a:defRPr>
            </a:lvl3pPr>
            <a:lvl4pPr marL="5554980" indent="0" algn="ctr">
              <a:buNone/>
              <a:defRPr>
                <a:solidFill>
                  <a:schemeClr val="tx1">
                    <a:tint val="75000"/>
                  </a:schemeClr>
                </a:solidFill>
              </a:defRPr>
            </a:lvl4pPr>
            <a:lvl5pPr marL="7406640" indent="0" algn="ctr">
              <a:buNone/>
              <a:defRPr>
                <a:solidFill>
                  <a:schemeClr val="tx1">
                    <a:tint val="75000"/>
                  </a:schemeClr>
                </a:solidFill>
              </a:defRPr>
            </a:lvl5pPr>
            <a:lvl6pPr marL="9258300" indent="0" algn="ctr">
              <a:buNone/>
              <a:defRPr>
                <a:solidFill>
                  <a:schemeClr val="tx1">
                    <a:tint val="75000"/>
                  </a:schemeClr>
                </a:solidFill>
              </a:defRPr>
            </a:lvl6pPr>
            <a:lvl7pPr marL="11109960" indent="0" algn="ctr">
              <a:buNone/>
              <a:defRPr>
                <a:solidFill>
                  <a:schemeClr val="tx1">
                    <a:tint val="75000"/>
                  </a:schemeClr>
                </a:solidFill>
              </a:defRPr>
            </a:lvl7pPr>
            <a:lvl8pPr marL="12961620" indent="0" algn="ctr">
              <a:buNone/>
              <a:defRPr>
                <a:solidFill>
                  <a:schemeClr val="tx1">
                    <a:tint val="75000"/>
                  </a:schemeClr>
                </a:solidFill>
              </a:defRPr>
            </a:lvl8pPr>
            <a:lvl9pPr marL="1481328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183276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2977069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783225" y="7567613"/>
            <a:ext cx="20412551" cy="1612868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35568" y="7567613"/>
            <a:ext cx="60767595" cy="1612868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3743759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3812884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2275286" y="23136228"/>
            <a:ext cx="24483060" cy="7150894"/>
          </a:xfrm>
        </p:spPr>
        <p:txBody>
          <a:bodyPr anchor="t"/>
          <a:lstStyle>
            <a:lvl1pPr algn="l">
              <a:defRPr sz="16200" b="1" cap="all"/>
            </a:lvl1pPr>
          </a:lstStyle>
          <a:p>
            <a:r>
              <a:rPr lang="es-ES"/>
              <a:t>Haga clic para modificar el estilo de título del patrón</a:t>
            </a:r>
          </a:p>
        </p:txBody>
      </p:sp>
      <p:sp>
        <p:nvSpPr>
          <p:cNvPr id="3" name="2 Marcador de texto"/>
          <p:cNvSpPr>
            <a:spLocks noGrp="1"/>
          </p:cNvSpPr>
          <p:nvPr>
            <p:ph type="body" idx="1"/>
          </p:nvPr>
        </p:nvSpPr>
        <p:spPr>
          <a:xfrm>
            <a:off x="2275286" y="15260246"/>
            <a:ext cx="24483060" cy="7875982"/>
          </a:xfrm>
        </p:spPr>
        <p:txBody>
          <a:bodyPr anchor="b"/>
          <a:lstStyle>
            <a:lvl1pPr marL="0" indent="0">
              <a:buNone/>
              <a:defRPr sz="8100">
                <a:solidFill>
                  <a:schemeClr val="tx1">
                    <a:tint val="75000"/>
                  </a:schemeClr>
                </a:solidFill>
              </a:defRPr>
            </a:lvl1pPr>
            <a:lvl2pPr marL="1851660" indent="0">
              <a:buNone/>
              <a:defRPr sz="7300">
                <a:solidFill>
                  <a:schemeClr val="tx1">
                    <a:tint val="75000"/>
                  </a:schemeClr>
                </a:solidFill>
              </a:defRPr>
            </a:lvl2pPr>
            <a:lvl3pPr marL="3703320" indent="0">
              <a:buNone/>
              <a:defRPr sz="6500">
                <a:solidFill>
                  <a:schemeClr val="tx1">
                    <a:tint val="75000"/>
                  </a:schemeClr>
                </a:solidFill>
              </a:defRPr>
            </a:lvl3pPr>
            <a:lvl4pPr marL="5554980" indent="0">
              <a:buNone/>
              <a:defRPr sz="5700">
                <a:solidFill>
                  <a:schemeClr val="tx1">
                    <a:tint val="75000"/>
                  </a:schemeClr>
                </a:solidFill>
              </a:defRPr>
            </a:lvl4pPr>
            <a:lvl5pPr marL="7406640" indent="0">
              <a:buNone/>
              <a:defRPr sz="5700">
                <a:solidFill>
                  <a:schemeClr val="tx1">
                    <a:tint val="75000"/>
                  </a:schemeClr>
                </a:solidFill>
              </a:defRPr>
            </a:lvl5pPr>
            <a:lvl6pPr marL="9258300" indent="0">
              <a:buNone/>
              <a:defRPr sz="5700">
                <a:solidFill>
                  <a:schemeClr val="tx1">
                    <a:tint val="75000"/>
                  </a:schemeClr>
                </a:solidFill>
              </a:defRPr>
            </a:lvl6pPr>
            <a:lvl7pPr marL="11109960" indent="0">
              <a:buNone/>
              <a:defRPr sz="5700">
                <a:solidFill>
                  <a:schemeClr val="tx1">
                    <a:tint val="75000"/>
                  </a:schemeClr>
                </a:solidFill>
              </a:defRPr>
            </a:lvl7pPr>
            <a:lvl8pPr marL="12961620" indent="0">
              <a:buNone/>
              <a:defRPr sz="5700">
                <a:solidFill>
                  <a:schemeClr val="tx1">
                    <a:tint val="75000"/>
                  </a:schemeClr>
                </a:solidFill>
              </a:defRPr>
            </a:lvl8pPr>
            <a:lvl9pPr marL="14813280" indent="0">
              <a:buNone/>
              <a:defRPr sz="57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930931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35570" y="44105513"/>
            <a:ext cx="40590072" cy="124748925"/>
          </a:xfrm>
        </p:spPr>
        <p:txBody>
          <a:bodyPr/>
          <a:lstStyle>
            <a:lvl1pPr>
              <a:defRPr sz="11300"/>
            </a:lvl1pPr>
            <a:lvl2pPr>
              <a:defRPr sz="9700"/>
            </a:lvl2pPr>
            <a:lvl3pPr>
              <a:defRPr sz="8100"/>
            </a:lvl3pPr>
            <a:lvl4pPr>
              <a:defRPr sz="7300"/>
            </a:lvl4pPr>
            <a:lvl5pPr>
              <a:defRPr sz="7300"/>
            </a:lvl5pPr>
            <a:lvl6pPr>
              <a:defRPr sz="7300"/>
            </a:lvl6pPr>
            <a:lvl7pPr>
              <a:defRPr sz="7300"/>
            </a:lvl7pPr>
            <a:lvl8pPr>
              <a:defRPr sz="7300"/>
            </a:lvl8pPr>
            <a:lvl9pPr>
              <a:defRPr sz="73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5605700" y="44105513"/>
            <a:ext cx="40590075" cy="124748925"/>
          </a:xfrm>
        </p:spPr>
        <p:txBody>
          <a:bodyPr/>
          <a:lstStyle>
            <a:lvl1pPr>
              <a:defRPr sz="11300"/>
            </a:lvl1pPr>
            <a:lvl2pPr>
              <a:defRPr sz="9700"/>
            </a:lvl2pPr>
            <a:lvl3pPr>
              <a:defRPr sz="8100"/>
            </a:lvl3pPr>
            <a:lvl4pPr>
              <a:defRPr sz="7300"/>
            </a:lvl4pPr>
            <a:lvl5pPr>
              <a:defRPr sz="7300"/>
            </a:lvl5pPr>
            <a:lvl6pPr>
              <a:defRPr sz="7300"/>
            </a:lvl6pPr>
            <a:lvl7pPr>
              <a:defRPr sz="7300"/>
            </a:lvl7pPr>
            <a:lvl8pPr>
              <a:defRPr sz="7300"/>
            </a:lvl8pPr>
            <a:lvl9pPr>
              <a:defRPr sz="73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3330461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1440180" y="1441850"/>
            <a:ext cx="25923240" cy="600075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1440180" y="8059343"/>
            <a:ext cx="12726592" cy="3358751"/>
          </a:xfrm>
        </p:spPr>
        <p:txBody>
          <a:bodyPr anchor="b"/>
          <a:lstStyle>
            <a:lvl1pPr marL="0" indent="0">
              <a:buNone/>
              <a:defRPr sz="9700" b="1"/>
            </a:lvl1pPr>
            <a:lvl2pPr marL="1851660" indent="0">
              <a:buNone/>
              <a:defRPr sz="8100" b="1"/>
            </a:lvl2pPr>
            <a:lvl3pPr marL="3703320" indent="0">
              <a:buNone/>
              <a:defRPr sz="7300" b="1"/>
            </a:lvl3pPr>
            <a:lvl4pPr marL="5554980" indent="0">
              <a:buNone/>
              <a:defRPr sz="6500" b="1"/>
            </a:lvl4pPr>
            <a:lvl5pPr marL="7406640" indent="0">
              <a:buNone/>
              <a:defRPr sz="6500" b="1"/>
            </a:lvl5pPr>
            <a:lvl6pPr marL="9258300" indent="0">
              <a:buNone/>
              <a:defRPr sz="6500" b="1"/>
            </a:lvl6pPr>
            <a:lvl7pPr marL="11109960" indent="0">
              <a:buNone/>
              <a:defRPr sz="6500" b="1"/>
            </a:lvl7pPr>
            <a:lvl8pPr marL="12961620" indent="0">
              <a:buNone/>
              <a:defRPr sz="6500" b="1"/>
            </a:lvl8pPr>
            <a:lvl9pPr marL="14813280" indent="0">
              <a:buNone/>
              <a:defRPr sz="6500" b="1"/>
            </a:lvl9pPr>
          </a:lstStyle>
          <a:p>
            <a:pPr lvl="0"/>
            <a:r>
              <a:rPr lang="es-ES"/>
              <a:t>Haga clic para modificar el estilo de texto del patrón</a:t>
            </a:r>
          </a:p>
        </p:txBody>
      </p:sp>
      <p:sp>
        <p:nvSpPr>
          <p:cNvPr id="4" name="3 Marcador de contenido"/>
          <p:cNvSpPr>
            <a:spLocks noGrp="1"/>
          </p:cNvSpPr>
          <p:nvPr>
            <p:ph sz="half" idx="2"/>
          </p:nvPr>
        </p:nvSpPr>
        <p:spPr>
          <a:xfrm>
            <a:off x="1440180" y="11418094"/>
            <a:ext cx="12726592" cy="20744262"/>
          </a:xfrm>
        </p:spPr>
        <p:txBody>
          <a:bodyPr/>
          <a:lstStyle>
            <a:lvl1pPr>
              <a:defRPr sz="9700"/>
            </a:lvl1pPr>
            <a:lvl2pPr>
              <a:defRPr sz="8100"/>
            </a:lvl2pPr>
            <a:lvl3pPr>
              <a:defRPr sz="7300"/>
            </a:lvl3pPr>
            <a:lvl4pPr>
              <a:defRPr sz="6500"/>
            </a:lvl4pPr>
            <a:lvl5pPr>
              <a:defRPr sz="6500"/>
            </a:lvl5pPr>
            <a:lvl6pPr>
              <a:defRPr sz="6500"/>
            </a:lvl6pPr>
            <a:lvl7pPr>
              <a:defRPr sz="6500"/>
            </a:lvl7pPr>
            <a:lvl8pPr>
              <a:defRPr sz="6500"/>
            </a:lvl8pPr>
            <a:lvl9pPr>
              <a:defRPr sz="65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14631830" y="8059343"/>
            <a:ext cx="12731591" cy="3358751"/>
          </a:xfrm>
        </p:spPr>
        <p:txBody>
          <a:bodyPr anchor="b"/>
          <a:lstStyle>
            <a:lvl1pPr marL="0" indent="0">
              <a:buNone/>
              <a:defRPr sz="9700" b="1"/>
            </a:lvl1pPr>
            <a:lvl2pPr marL="1851660" indent="0">
              <a:buNone/>
              <a:defRPr sz="8100" b="1"/>
            </a:lvl2pPr>
            <a:lvl3pPr marL="3703320" indent="0">
              <a:buNone/>
              <a:defRPr sz="7300" b="1"/>
            </a:lvl3pPr>
            <a:lvl4pPr marL="5554980" indent="0">
              <a:buNone/>
              <a:defRPr sz="6500" b="1"/>
            </a:lvl4pPr>
            <a:lvl5pPr marL="7406640" indent="0">
              <a:buNone/>
              <a:defRPr sz="6500" b="1"/>
            </a:lvl5pPr>
            <a:lvl6pPr marL="9258300" indent="0">
              <a:buNone/>
              <a:defRPr sz="6500" b="1"/>
            </a:lvl6pPr>
            <a:lvl7pPr marL="11109960" indent="0">
              <a:buNone/>
              <a:defRPr sz="6500" b="1"/>
            </a:lvl7pPr>
            <a:lvl8pPr marL="12961620" indent="0">
              <a:buNone/>
              <a:defRPr sz="6500" b="1"/>
            </a:lvl8pPr>
            <a:lvl9pPr marL="14813280" indent="0">
              <a:buNone/>
              <a:defRPr sz="6500" b="1"/>
            </a:lvl9pPr>
          </a:lstStyle>
          <a:p>
            <a:pPr lvl="0"/>
            <a:r>
              <a:rPr lang="es-ES"/>
              <a:t>Haga clic para modificar el estilo de texto del patrón</a:t>
            </a:r>
          </a:p>
        </p:txBody>
      </p:sp>
      <p:sp>
        <p:nvSpPr>
          <p:cNvPr id="6" name="5 Marcador de contenido"/>
          <p:cNvSpPr>
            <a:spLocks noGrp="1"/>
          </p:cNvSpPr>
          <p:nvPr>
            <p:ph sz="quarter" idx="4"/>
          </p:nvPr>
        </p:nvSpPr>
        <p:spPr>
          <a:xfrm>
            <a:off x="14631830" y="11418094"/>
            <a:ext cx="12731591" cy="20744262"/>
          </a:xfrm>
        </p:spPr>
        <p:txBody>
          <a:bodyPr/>
          <a:lstStyle>
            <a:lvl1pPr>
              <a:defRPr sz="9700"/>
            </a:lvl1pPr>
            <a:lvl2pPr>
              <a:defRPr sz="8100"/>
            </a:lvl2pPr>
            <a:lvl3pPr>
              <a:defRPr sz="7300"/>
            </a:lvl3pPr>
            <a:lvl4pPr>
              <a:defRPr sz="6500"/>
            </a:lvl4pPr>
            <a:lvl5pPr>
              <a:defRPr sz="6500"/>
            </a:lvl5pPr>
            <a:lvl6pPr>
              <a:defRPr sz="6500"/>
            </a:lvl6pPr>
            <a:lvl7pPr>
              <a:defRPr sz="6500"/>
            </a:lvl7pPr>
            <a:lvl8pPr>
              <a:defRPr sz="6500"/>
            </a:lvl8pPr>
            <a:lvl9pPr>
              <a:defRPr sz="65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304880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917303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046636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40182" y="1433512"/>
            <a:ext cx="9476186" cy="6100763"/>
          </a:xfrm>
        </p:spPr>
        <p:txBody>
          <a:bodyPr anchor="b"/>
          <a:lstStyle>
            <a:lvl1pPr algn="l">
              <a:defRPr sz="8100" b="1"/>
            </a:lvl1pPr>
          </a:lstStyle>
          <a:p>
            <a:r>
              <a:rPr lang="es-ES"/>
              <a:t>Haga clic para modificar el estilo de título del patrón</a:t>
            </a:r>
          </a:p>
        </p:txBody>
      </p:sp>
      <p:sp>
        <p:nvSpPr>
          <p:cNvPr id="3" name="2 Marcador de contenido"/>
          <p:cNvSpPr>
            <a:spLocks noGrp="1"/>
          </p:cNvSpPr>
          <p:nvPr>
            <p:ph idx="1"/>
          </p:nvPr>
        </p:nvSpPr>
        <p:spPr>
          <a:xfrm>
            <a:off x="11261407" y="1433515"/>
            <a:ext cx="16102013" cy="30728843"/>
          </a:xfrm>
        </p:spPr>
        <p:txBody>
          <a:bodyPr/>
          <a:lstStyle>
            <a:lvl1pPr>
              <a:defRPr sz="13000"/>
            </a:lvl1pPr>
            <a:lvl2pPr>
              <a:defRPr sz="11300"/>
            </a:lvl2pPr>
            <a:lvl3pPr>
              <a:defRPr sz="9700"/>
            </a:lvl3pPr>
            <a:lvl4pPr>
              <a:defRPr sz="8100"/>
            </a:lvl4pPr>
            <a:lvl5pPr>
              <a:defRPr sz="8100"/>
            </a:lvl5pPr>
            <a:lvl6pPr>
              <a:defRPr sz="8100"/>
            </a:lvl6pPr>
            <a:lvl7pPr>
              <a:defRPr sz="8100"/>
            </a:lvl7pPr>
            <a:lvl8pPr>
              <a:defRPr sz="8100"/>
            </a:lvl8pPr>
            <a:lvl9pPr>
              <a:defRPr sz="81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1440182" y="7534278"/>
            <a:ext cx="9476186" cy="24628081"/>
          </a:xfrm>
        </p:spPr>
        <p:txBody>
          <a:bodyPr/>
          <a:lstStyle>
            <a:lvl1pPr marL="0" indent="0">
              <a:buNone/>
              <a:defRPr sz="5700"/>
            </a:lvl1pPr>
            <a:lvl2pPr marL="1851660" indent="0">
              <a:buNone/>
              <a:defRPr sz="4900"/>
            </a:lvl2pPr>
            <a:lvl3pPr marL="3703320" indent="0">
              <a:buNone/>
              <a:defRPr sz="4100"/>
            </a:lvl3pPr>
            <a:lvl4pPr marL="5554980" indent="0">
              <a:buNone/>
              <a:defRPr sz="3600"/>
            </a:lvl4pPr>
            <a:lvl5pPr marL="7406640" indent="0">
              <a:buNone/>
              <a:defRPr sz="3600"/>
            </a:lvl5pPr>
            <a:lvl6pPr marL="9258300" indent="0">
              <a:buNone/>
              <a:defRPr sz="3600"/>
            </a:lvl6pPr>
            <a:lvl7pPr marL="11109960" indent="0">
              <a:buNone/>
              <a:defRPr sz="3600"/>
            </a:lvl7pPr>
            <a:lvl8pPr marL="12961620" indent="0">
              <a:buNone/>
              <a:defRPr sz="3600"/>
            </a:lvl8pPr>
            <a:lvl9pPr marL="14813280" indent="0">
              <a:buNone/>
              <a:defRPr sz="36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2602553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645707" y="25203150"/>
            <a:ext cx="17282160" cy="2975375"/>
          </a:xfrm>
        </p:spPr>
        <p:txBody>
          <a:bodyPr anchor="b"/>
          <a:lstStyle>
            <a:lvl1pPr algn="l">
              <a:defRPr sz="8100" b="1"/>
            </a:lvl1pPr>
          </a:lstStyle>
          <a:p>
            <a:r>
              <a:rPr lang="es-ES"/>
              <a:t>Haga clic para modificar el estilo de título del patrón</a:t>
            </a:r>
          </a:p>
        </p:txBody>
      </p:sp>
      <p:sp>
        <p:nvSpPr>
          <p:cNvPr id="3" name="2 Marcador de posición de imagen"/>
          <p:cNvSpPr>
            <a:spLocks noGrp="1"/>
          </p:cNvSpPr>
          <p:nvPr>
            <p:ph type="pic" idx="1"/>
          </p:nvPr>
        </p:nvSpPr>
        <p:spPr>
          <a:xfrm>
            <a:off x="5645707" y="3217069"/>
            <a:ext cx="17282160" cy="21602700"/>
          </a:xfrm>
        </p:spPr>
        <p:txBody>
          <a:bodyPr/>
          <a:lstStyle>
            <a:lvl1pPr marL="0" indent="0">
              <a:buNone/>
              <a:defRPr sz="13000"/>
            </a:lvl1pPr>
            <a:lvl2pPr marL="1851660" indent="0">
              <a:buNone/>
              <a:defRPr sz="11300"/>
            </a:lvl2pPr>
            <a:lvl3pPr marL="3703320" indent="0">
              <a:buNone/>
              <a:defRPr sz="9700"/>
            </a:lvl3pPr>
            <a:lvl4pPr marL="5554980" indent="0">
              <a:buNone/>
              <a:defRPr sz="8100"/>
            </a:lvl4pPr>
            <a:lvl5pPr marL="7406640" indent="0">
              <a:buNone/>
              <a:defRPr sz="8100"/>
            </a:lvl5pPr>
            <a:lvl6pPr marL="9258300" indent="0">
              <a:buNone/>
              <a:defRPr sz="8100"/>
            </a:lvl6pPr>
            <a:lvl7pPr marL="11109960" indent="0">
              <a:buNone/>
              <a:defRPr sz="8100"/>
            </a:lvl7pPr>
            <a:lvl8pPr marL="12961620" indent="0">
              <a:buNone/>
              <a:defRPr sz="8100"/>
            </a:lvl8pPr>
            <a:lvl9pPr marL="14813280" indent="0">
              <a:buNone/>
              <a:defRPr sz="8100"/>
            </a:lvl9pPr>
          </a:lstStyle>
          <a:p>
            <a:endParaRPr lang="es-ES"/>
          </a:p>
        </p:txBody>
      </p:sp>
      <p:sp>
        <p:nvSpPr>
          <p:cNvPr id="4" name="3 Marcador de texto"/>
          <p:cNvSpPr>
            <a:spLocks noGrp="1"/>
          </p:cNvSpPr>
          <p:nvPr>
            <p:ph type="body" sz="half" idx="2"/>
          </p:nvPr>
        </p:nvSpPr>
        <p:spPr>
          <a:xfrm>
            <a:off x="5645707" y="28178524"/>
            <a:ext cx="17282160" cy="4225526"/>
          </a:xfrm>
        </p:spPr>
        <p:txBody>
          <a:bodyPr/>
          <a:lstStyle>
            <a:lvl1pPr marL="0" indent="0">
              <a:buNone/>
              <a:defRPr sz="5700"/>
            </a:lvl1pPr>
            <a:lvl2pPr marL="1851660" indent="0">
              <a:buNone/>
              <a:defRPr sz="4900"/>
            </a:lvl2pPr>
            <a:lvl3pPr marL="3703320" indent="0">
              <a:buNone/>
              <a:defRPr sz="4100"/>
            </a:lvl3pPr>
            <a:lvl4pPr marL="5554980" indent="0">
              <a:buNone/>
              <a:defRPr sz="3600"/>
            </a:lvl4pPr>
            <a:lvl5pPr marL="7406640" indent="0">
              <a:buNone/>
              <a:defRPr sz="3600"/>
            </a:lvl5pPr>
            <a:lvl6pPr marL="9258300" indent="0">
              <a:buNone/>
              <a:defRPr sz="3600"/>
            </a:lvl6pPr>
            <a:lvl7pPr marL="11109960" indent="0">
              <a:buNone/>
              <a:defRPr sz="3600"/>
            </a:lvl7pPr>
            <a:lvl8pPr marL="12961620" indent="0">
              <a:buNone/>
              <a:defRPr sz="3600"/>
            </a:lvl8pPr>
            <a:lvl9pPr marL="14813280" indent="0">
              <a:buNone/>
              <a:defRPr sz="36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634874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440180" y="1441850"/>
            <a:ext cx="25923240" cy="6000750"/>
          </a:xfrm>
          <a:prstGeom prst="rect">
            <a:avLst/>
          </a:prstGeom>
        </p:spPr>
        <p:txBody>
          <a:bodyPr vert="horz" lIns="370332" tIns="185166" rIns="370332" bIns="185166"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1440180" y="8401053"/>
            <a:ext cx="25923240" cy="23761306"/>
          </a:xfrm>
          <a:prstGeom prst="rect">
            <a:avLst/>
          </a:prstGeom>
        </p:spPr>
        <p:txBody>
          <a:bodyPr vert="horz" lIns="370332" tIns="185166" rIns="370332" bIns="185166"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1440180" y="33370840"/>
            <a:ext cx="6720840" cy="1916906"/>
          </a:xfrm>
          <a:prstGeom prst="rect">
            <a:avLst/>
          </a:prstGeom>
        </p:spPr>
        <p:txBody>
          <a:bodyPr vert="horz" lIns="370332" tIns="185166" rIns="370332" bIns="185166" rtlCol="0" anchor="ctr"/>
          <a:lstStyle>
            <a:lvl1pPr algn="l">
              <a:defRPr sz="4900">
                <a:solidFill>
                  <a:schemeClr val="tx1">
                    <a:tint val="75000"/>
                  </a:schemeClr>
                </a:solidFill>
              </a:defRPr>
            </a:lvl1pPr>
          </a:lstStyle>
          <a:p>
            <a:fld id="{D420A1A9-8871-469B-9AFE-42C7B039F3DC}" type="datetimeFigureOut">
              <a:rPr lang="es-ES" smtClean="0"/>
              <a:t>08/04/2025</a:t>
            </a:fld>
            <a:endParaRPr lang="es-ES"/>
          </a:p>
        </p:txBody>
      </p:sp>
      <p:sp>
        <p:nvSpPr>
          <p:cNvPr id="5" name="4 Marcador de pie de página"/>
          <p:cNvSpPr>
            <a:spLocks noGrp="1"/>
          </p:cNvSpPr>
          <p:nvPr>
            <p:ph type="ftr" sz="quarter" idx="3"/>
          </p:nvPr>
        </p:nvSpPr>
        <p:spPr>
          <a:xfrm>
            <a:off x="9841230" y="33370840"/>
            <a:ext cx="9121140" cy="1916906"/>
          </a:xfrm>
          <a:prstGeom prst="rect">
            <a:avLst/>
          </a:prstGeom>
        </p:spPr>
        <p:txBody>
          <a:bodyPr vert="horz" lIns="370332" tIns="185166" rIns="370332" bIns="185166" rtlCol="0" anchor="ctr"/>
          <a:lstStyle>
            <a:lvl1pPr algn="ctr">
              <a:defRPr sz="49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20642580" y="33370840"/>
            <a:ext cx="6720840" cy="1916906"/>
          </a:xfrm>
          <a:prstGeom prst="rect">
            <a:avLst/>
          </a:prstGeom>
        </p:spPr>
        <p:txBody>
          <a:bodyPr vert="horz" lIns="370332" tIns="185166" rIns="370332" bIns="185166" rtlCol="0" anchor="ctr"/>
          <a:lstStyle>
            <a:lvl1pPr algn="r">
              <a:defRPr sz="4900">
                <a:solidFill>
                  <a:schemeClr val="tx1">
                    <a:tint val="75000"/>
                  </a:schemeClr>
                </a:solidFill>
              </a:defRPr>
            </a:lvl1pPr>
          </a:lstStyle>
          <a:p>
            <a:fld id="{592E1AAB-64FC-4E22-86F8-0A832EA4E953}" type="slidenum">
              <a:rPr lang="es-ES" smtClean="0"/>
              <a:t>‹Nº›</a:t>
            </a:fld>
            <a:endParaRPr lang="es-ES"/>
          </a:p>
        </p:txBody>
      </p:sp>
    </p:spTree>
    <p:extLst>
      <p:ext uri="{BB962C8B-B14F-4D97-AF65-F5344CB8AC3E}">
        <p14:creationId xmlns:p14="http://schemas.microsoft.com/office/powerpoint/2010/main" val="3671132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703320" rtl="0" eaLnBrk="1" latinLnBrk="0" hangingPunct="1">
        <a:spcBef>
          <a:spcPct val="0"/>
        </a:spcBef>
        <a:buNone/>
        <a:defRPr sz="17800" kern="1200">
          <a:solidFill>
            <a:schemeClr val="tx1"/>
          </a:solidFill>
          <a:latin typeface="+mj-lt"/>
          <a:ea typeface="+mj-ea"/>
          <a:cs typeface="+mj-cs"/>
        </a:defRPr>
      </a:lvl1pPr>
    </p:titleStyle>
    <p:bodyStyle>
      <a:lvl1pPr marL="1388745" indent="-1388745" algn="l" defTabSz="3703320" rtl="0" eaLnBrk="1" latinLnBrk="0" hangingPunct="1">
        <a:spcBef>
          <a:spcPct val="20000"/>
        </a:spcBef>
        <a:buFont typeface="Arial" panose="020B0604020202020204" pitchFamily="34" charset="0"/>
        <a:buChar char="•"/>
        <a:defRPr sz="13000" kern="1200">
          <a:solidFill>
            <a:schemeClr val="tx1"/>
          </a:solidFill>
          <a:latin typeface="+mn-lt"/>
          <a:ea typeface="+mn-ea"/>
          <a:cs typeface="+mn-cs"/>
        </a:defRPr>
      </a:lvl1pPr>
      <a:lvl2pPr marL="3008948" indent="-1157288" algn="l" defTabSz="3703320" rtl="0" eaLnBrk="1" latinLnBrk="0" hangingPunct="1">
        <a:spcBef>
          <a:spcPct val="20000"/>
        </a:spcBef>
        <a:buFont typeface="Arial" panose="020B0604020202020204" pitchFamily="34" charset="0"/>
        <a:buChar char="–"/>
        <a:defRPr sz="11300" kern="1200">
          <a:solidFill>
            <a:schemeClr val="tx1"/>
          </a:solidFill>
          <a:latin typeface="+mn-lt"/>
          <a:ea typeface="+mn-ea"/>
          <a:cs typeface="+mn-cs"/>
        </a:defRPr>
      </a:lvl2pPr>
      <a:lvl3pPr marL="4629150" indent="-925830" algn="l" defTabSz="3703320" rtl="0" eaLnBrk="1" latinLnBrk="0" hangingPunct="1">
        <a:spcBef>
          <a:spcPct val="20000"/>
        </a:spcBef>
        <a:buFont typeface="Arial" panose="020B0604020202020204" pitchFamily="34" charset="0"/>
        <a:buChar char="•"/>
        <a:defRPr sz="9700" kern="1200">
          <a:solidFill>
            <a:schemeClr val="tx1"/>
          </a:solidFill>
          <a:latin typeface="+mn-lt"/>
          <a:ea typeface="+mn-ea"/>
          <a:cs typeface="+mn-cs"/>
        </a:defRPr>
      </a:lvl3pPr>
      <a:lvl4pPr marL="648081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4pPr>
      <a:lvl5pPr marL="833247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5pPr>
      <a:lvl6pPr marL="1018413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6pPr>
      <a:lvl7pPr marL="1203579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7pPr>
      <a:lvl8pPr marL="1388745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8pPr>
      <a:lvl9pPr marL="1573911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9pPr>
    </p:bodyStyle>
    <p:otherStyle>
      <a:defPPr>
        <a:defRPr lang="es-ES"/>
      </a:defPPr>
      <a:lvl1pPr marL="0" algn="l" defTabSz="3703320" rtl="0" eaLnBrk="1" latinLnBrk="0" hangingPunct="1">
        <a:defRPr sz="7300" kern="1200">
          <a:solidFill>
            <a:schemeClr val="tx1"/>
          </a:solidFill>
          <a:latin typeface="+mn-lt"/>
          <a:ea typeface="+mn-ea"/>
          <a:cs typeface="+mn-cs"/>
        </a:defRPr>
      </a:lvl1pPr>
      <a:lvl2pPr marL="1851660" algn="l" defTabSz="3703320" rtl="0" eaLnBrk="1" latinLnBrk="0" hangingPunct="1">
        <a:defRPr sz="7300" kern="1200">
          <a:solidFill>
            <a:schemeClr val="tx1"/>
          </a:solidFill>
          <a:latin typeface="+mn-lt"/>
          <a:ea typeface="+mn-ea"/>
          <a:cs typeface="+mn-cs"/>
        </a:defRPr>
      </a:lvl2pPr>
      <a:lvl3pPr marL="3703320" algn="l" defTabSz="3703320" rtl="0" eaLnBrk="1" latinLnBrk="0" hangingPunct="1">
        <a:defRPr sz="7300" kern="1200">
          <a:solidFill>
            <a:schemeClr val="tx1"/>
          </a:solidFill>
          <a:latin typeface="+mn-lt"/>
          <a:ea typeface="+mn-ea"/>
          <a:cs typeface="+mn-cs"/>
        </a:defRPr>
      </a:lvl3pPr>
      <a:lvl4pPr marL="5554980" algn="l" defTabSz="3703320" rtl="0" eaLnBrk="1" latinLnBrk="0" hangingPunct="1">
        <a:defRPr sz="7300" kern="1200">
          <a:solidFill>
            <a:schemeClr val="tx1"/>
          </a:solidFill>
          <a:latin typeface="+mn-lt"/>
          <a:ea typeface="+mn-ea"/>
          <a:cs typeface="+mn-cs"/>
        </a:defRPr>
      </a:lvl4pPr>
      <a:lvl5pPr marL="7406640" algn="l" defTabSz="3703320" rtl="0" eaLnBrk="1" latinLnBrk="0" hangingPunct="1">
        <a:defRPr sz="7300" kern="1200">
          <a:solidFill>
            <a:schemeClr val="tx1"/>
          </a:solidFill>
          <a:latin typeface="+mn-lt"/>
          <a:ea typeface="+mn-ea"/>
          <a:cs typeface="+mn-cs"/>
        </a:defRPr>
      </a:lvl5pPr>
      <a:lvl6pPr marL="9258300" algn="l" defTabSz="3703320" rtl="0" eaLnBrk="1" latinLnBrk="0" hangingPunct="1">
        <a:defRPr sz="7300" kern="1200">
          <a:solidFill>
            <a:schemeClr val="tx1"/>
          </a:solidFill>
          <a:latin typeface="+mn-lt"/>
          <a:ea typeface="+mn-ea"/>
          <a:cs typeface="+mn-cs"/>
        </a:defRPr>
      </a:lvl6pPr>
      <a:lvl7pPr marL="11109960" algn="l" defTabSz="3703320" rtl="0" eaLnBrk="1" latinLnBrk="0" hangingPunct="1">
        <a:defRPr sz="7300" kern="1200">
          <a:solidFill>
            <a:schemeClr val="tx1"/>
          </a:solidFill>
          <a:latin typeface="+mn-lt"/>
          <a:ea typeface="+mn-ea"/>
          <a:cs typeface="+mn-cs"/>
        </a:defRPr>
      </a:lvl7pPr>
      <a:lvl8pPr marL="12961620" algn="l" defTabSz="3703320" rtl="0" eaLnBrk="1" latinLnBrk="0" hangingPunct="1">
        <a:defRPr sz="7300" kern="1200">
          <a:solidFill>
            <a:schemeClr val="tx1"/>
          </a:solidFill>
          <a:latin typeface="+mn-lt"/>
          <a:ea typeface="+mn-ea"/>
          <a:cs typeface="+mn-cs"/>
        </a:defRPr>
      </a:lvl8pPr>
      <a:lvl9pPr marL="14813280" algn="l" defTabSz="3703320" rtl="0" eaLnBrk="1" latinLnBrk="0" hangingPunct="1">
        <a:defRPr sz="7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recyt.fecyt.es/index.php/profesorado/article/view/69443" TargetMode="External"/><Relationship Id="rId7" Type="http://schemas.openxmlformats.org/officeDocument/2006/relationships/image" Target="../media/image2.png"/><Relationship Id="rId2" Type="http://schemas.openxmlformats.org/officeDocument/2006/relationships/hyperlink" Target="https://doi.org/10.24320/redie.2017.19.3.1151" TargetMode="Externa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hyperlink" Target="https://recyt.fecyt.es/index.php/profesorado/article/view/78330" TargetMode="External"/><Relationship Id="rId4" Type="http://schemas.openxmlformats.org/officeDocument/2006/relationships/hyperlink" Target="https://www.revistaespacios.com/a20v41n26/20412620.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13957426" y="1073191"/>
            <a:ext cx="14197902" cy="990777"/>
          </a:xfrm>
          <a:prstGeom prst="rect">
            <a:avLst/>
          </a:prstGeom>
          <a:noFill/>
          <a:ln w="9525">
            <a:solidFill>
              <a:schemeClr val="bg1">
                <a:lumMod val="85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ctr" eaLnBrk="1" hangingPunct="1">
              <a:spcBef>
                <a:spcPct val="0"/>
              </a:spcBef>
              <a:buFontTx/>
              <a:buNone/>
              <a:defRPr/>
            </a:pPr>
            <a:r>
              <a:rPr lang="es-ES_tradnl" altLang="es-ES" sz="4000" b="1" dirty="0"/>
              <a:t>XV SEMINARIOCIENTÍFICO METODOLÓGICO</a:t>
            </a:r>
            <a:endParaRPr lang="es-ES" altLang="es-ES" sz="4000" b="1" dirty="0">
              <a:latin typeface="Times New Roman" pitchFamily="16" charset="0"/>
            </a:endParaRPr>
          </a:p>
        </p:txBody>
      </p:sp>
      <p:sp>
        <p:nvSpPr>
          <p:cNvPr id="5" name="Text Box 4"/>
          <p:cNvSpPr txBox="1">
            <a:spLocks noChangeArrowheads="1"/>
          </p:cNvSpPr>
          <p:nvPr/>
        </p:nvSpPr>
        <p:spPr bwMode="auto">
          <a:xfrm>
            <a:off x="592102" y="1977607"/>
            <a:ext cx="27507056" cy="2820726"/>
          </a:xfrm>
          <a:prstGeom prst="rect">
            <a:avLst/>
          </a:prstGeom>
          <a:noFill/>
          <a:ln w="9525">
            <a:solidFill>
              <a:schemeClr val="bg1">
                <a:lumMod val="85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eaLnBrk="1" hangingPunct="1">
              <a:spcBef>
                <a:spcPct val="0"/>
              </a:spcBef>
              <a:buFontTx/>
              <a:buNone/>
              <a:defRPr/>
            </a:pPr>
            <a:r>
              <a:rPr lang="es-ES" altLang="es-ES" sz="5400" b="1" dirty="0" smtClean="0"/>
              <a:t>DIMENSIONES </a:t>
            </a:r>
            <a:r>
              <a:rPr lang="es-ES" altLang="es-ES" sz="5400" b="1" dirty="0"/>
              <a:t>PARA </a:t>
            </a:r>
            <a:r>
              <a:rPr lang="es-ES" altLang="es-ES" sz="5400" b="1" dirty="0" smtClean="0"/>
              <a:t>EL USO DEL AULA VIRTUAL DESDE LA </a:t>
            </a:r>
            <a:r>
              <a:rPr lang="es-ES" altLang="es-ES" sz="5400" b="1" dirty="0"/>
              <a:t>DISCIPLINA BASES BIOLÓGICAS DE LA </a:t>
            </a:r>
            <a:r>
              <a:rPr lang="es-ES" altLang="es-ES" sz="5400" b="1" dirty="0" smtClean="0"/>
              <a:t>MEDICINA.</a:t>
            </a:r>
          </a:p>
          <a:p>
            <a:pPr eaLnBrk="1" hangingPunct="1">
              <a:spcBef>
                <a:spcPct val="0"/>
              </a:spcBef>
              <a:buFontTx/>
              <a:buNone/>
              <a:defRPr/>
            </a:pPr>
            <a:endParaRPr lang="es-ES" altLang="es-ES" sz="5100" b="1" dirty="0">
              <a:latin typeface="Times New Roman" pitchFamily="16" charset="0"/>
            </a:endParaRPr>
          </a:p>
        </p:txBody>
      </p:sp>
      <p:sp>
        <p:nvSpPr>
          <p:cNvPr id="6" name="Text Box 6"/>
          <p:cNvSpPr txBox="1">
            <a:spLocks noChangeArrowheads="1"/>
          </p:cNvSpPr>
          <p:nvPr/>
        </p:nvSpPr>
        <p:spPr bwMode="auto">
          <a:xfrm>
            <a:off x="1051303" y="3867201"/>
            <a:ext cx="25994888" cy="1389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70283" tIns="185143" rIns="370283" bIns="185143">
            <a:spAutoFit/>
          </a:bodyPr>
          <a:lstStyle>
            <a:lvl1pPr defTabSz="4319588">
              <a:spcBef>
                <a:spcPct val="20000"/>
              </a:spcBef>
              <a:buChar char="•"/>
              <a:defRPr sz="12900">
                <a:solidFill>
                  <a:schemeClr val="tx1"/>
                </a:solidFill>
                <a:latin typeface="Arial" charset="0"/>
              </a:defRPr>
            </a:lvl1pPr>
            <a:lvl2pPr marL="742950" indent="-285750" defTabSz="4319588">
              <a:spcBef>
                <a:spcPct val="20000"/>
              </a:spcBef>
              <a:buChar char="–"/>
              <a:defRPr sz="11400">
                <a:solidFill>
                  <a:schemeClr val="tx1"/>
                </a:solidFill>
                <a:latin typeface="Arial" charset="0"/>
              </a:defRPr>
            </a:lvl2pPr>
            <a:lvl3pPr marL="1143000" indent="-228600" defTabSz="4319588">
              <a:spcBef>
                <a:spcPct val="20000"/>
              </a:spcBef>
              <a:buChar char="•"/>
              <a:defRPr sz="9600">
                <a:solidFill>
                  <a:schemeClr val="tx1"/>
                </a:solidFill>
                <a:latin typeface="Arial" charset="0"/>
              </a:defRPr>
            </a:lvl3pPr>
            <a:lvl4pPr marL="1600200" indent="-228600" defTabSz="4319588">
              <a:spcBef>
                <a:spcPct val="20000"/>
              </a:spcBef>
              <a:buChar char="–"/>
              <a:defRPr sz="8100">
                <a:solidFill>
                  <a:schemeClr val="tx1"/>
                </a:solidFill>
                <a:latin typeface="Arial" charset="0"/>
              </a:defRPr>
            </a:lvl4pPr>
            <a:lvl5pPr marL="2057400" indent="-228600" defTabSz="4319588">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ctr">
              <a:spcBef>
                <a:spcPct val="0"/>
              </a:spcBef>
              <a:buNone/>
            </a:pPr>
            <a:r>
              <a:rPr lang="es-ES" altLang="es-ES" sz="3300" dirty="0"/>
              <a:t>Dra. Mariela </a:t>
            </a:r>
            <a:r>
              <a:rPr lang="es-ES" altLang="es-ES" sz="3300" dirty="0" err="1"/>
              <a:t>Dieguez</a:t>
            </a:r>
            <a:r>
              <a:rPr lang="es-ES" altLang="es-ES" sz="3300" dirty="0"/>
              <a:t> Martínez. Dr. </a:t>
            </a:r>
            <a:r>
              <a:rPr lang="es-ES" altLang="es-ES" sz="3300" dirty="0" smtClean="0"/>
              <a:t>Silvio E. </a:t>
            </a:r>
            <a:r>
              <a:rPr lang="es-ES" altLang="es-ES" sz="3300" dirty="0"/>
              <a:t>Niño </a:t>
            </a:r>
            <a:r>
              <a:rPr lang="es-ES" altLang="es-ES" sz="3300" dirty="0" err="1"/>
              <a:t>Escofet</a:t>
            </a:r>
            <a:r>
              <a:rPr lang="es-ES" altLang="es-ES" sz="3300" dirty="0" smtClean="0"/>
              <a:t>. Dra. </a:t>
            </a:r>
            <a:r>
              <a:rPr lang="es-ES" altLang="es-ES" sz="3300" dirty="0" err="1" smtClean="0"/>
              <a:t>Odalis</a:t>
            </a:r>
            <a:r>
              <a:rPr lang="es-ES" altLang="es-ES" sz="3300" dirty="0" smtClean="0"/>
              <a:t> Ricardo </a:t>
            </a:r>
            <a:r>
              <a:rPr lang="es-ES" altLang="es-ES" sz="3300" dirty="0" err="1" smtClean="0"/>
              <a:t>Santiesteban</a:t>
            </a:r>
            <a:r>
              <a:rPr lang="es-ES" altLang="es-ES" sz="3300" dirty="0" smtClean="0"/>
              <a:t>. Lic. </a:t>
            </a:r>
            <a:r>
              <a:rPr lang="es-ES" altLang="es-ES" sz="3300" dirty="0" err="1" smtClean="0"/>
              <a:t>Eloisa</a:t>
            </a:r>
            <a:r>
              <a:rPr lang="es-ES" altLang="es-ES" sz="3300" dirty="0" smtClean="0"/>
              <a:t> Palomino </a:t>
            </a:r>
            <a:r>
              <a:rPr lang="es-ES" altLang="es-ES" sz="3300" dirty="0" err="1" smtClean="0"/>
              <a:t>Carmenate</a:t>
            </a:r>
            <a:r>
              <a:rPr lang="es-ES" altLang="es-ES" sz="3300" dirty="0" smtClean="0"/>
              <a:t>.</a:t>
            </a:r>
            <a:endParaRPr lang="es-ES" altLang="es-ES" sz="3300" dirty="0"/>
          </a:p>
          <a:p>
            <a:pPr algn="ctr">
              <a:spcBef>
                <a:spcPct val="0"/>
              </a:spcBef>
              <a:buNone/>
            </a:pPr>
            <a:r>
              <a:rPr lang="es-ES" altLang="es-ES" sz="3300" dirty="0" smtClean="0"/>
              <a:t>Correo:mdieguezm71@gmail.com</a:t>
            </a:r>
          </a:p>
        </p:txBody>
      </p:sp>
      <p:sp>
        <p:nvSpPr>
          <p:cNvPr id="11" name="Text Box 7"/>
          <p:cNvSpPr txBox="1">
            <a:spLocks noChangeArrowheads="1"/>
          </p:cNvSpPr>
          <p:nvPr/>
        </p:nvSpPr>
        <p:spPr bwMode="auto">
          <a:xfrm>
            <a:off x="790850" y="4906273"/>
            <a:ext cx="11017223" cy="1051011"/>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lvl="0" algn="ctr" defTabSz="3703320" eaLnBrk="1" hangingPunct="1"/>
            <a:r>
              <a:rPr lang="es-ES" sz="4400" dirty="0">
                <a:solidFill>
                  <a:schemeClr val="tx1"/>
                </a:solidFill>
                <a:latin typeface="Arial" panose="020B0604020202020204" pitchFamily="34" charset="0"/>
                <a:cs typeface="Arial" panose="020B0604020202020204" pitchFamily="34" charset="0"/>
              </a:rPr>
              <a:t>INTRODUCCIÓN / INTRODUCTION</a:t>
            </a:r>
            <a:endParaRPr lang="es-CU" sz="4400" dirty="0">
              <a:solidFill>
                <a:schemeClr val="tx1"/>
              </a:solidFill>
              <a:latin typeface="Arial" panose="020B0604020202020204" pitchFamily="34" charset="0"/>
              <a:cs typeface="Arial" panose="020B0604020202020204" pitchFamily="34" charset="0"/>
            </a:endParaRPr>
          </a:p>
        </p:txBody>
      </p:sp>
      <p:sp>
        <p:nvSpPr>
          <p:cNvPr id="12" name="Text Box 8"/>
          <p:cNvSpPr txBox="1">
            <a:spLocks noChangeArrowheads="1"/>
          </p:cNvSpPr>
          <p:nvPr/>
        </p:nvSpPr>
        <p:spPr bwMode="auto">
          <a:xfrm>
            <a:off x="21962639" y="5004247"/>
            <a:ext cx="5083551" cy="1728119"/>
          </a:xfrm>
          <a:prstGeom prst="rect">
            <a:avLst/>
          </a:prstGeom>
          <a:solidFill>
            <a:schemeClr val="tx2">
              <a:lumMod val="40000"/>
              <a:lumOff val="60000"/>
            </a:schemeClr>
          </a:solidFill>
          <a:ln>
            <a:no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MÉTODO / METHOD</a:t>
            </a:r>
            <a:endParaRPr lang="es-ES" altLang="es-ES" sz="4400"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14" name="Text Box 12"/>
          <p:cNvSpPr txBox="1">
            <a:spLocks noChangeArrowheads="1"/>
          </p:cNvSpPr>
          <p:nvPr/>
        </p:nvSpPr>
        <p:spPr bwMode="auto">
          <a:xfrm>
            <a:off x="21962640" y="7047691"/>
            <a:ext cx="5884862" cy="2836115"/>
          </a:xfrm>
          <a:prstGeom prst="rect">
            <a:avLst/>
          </a:prstGeom>
          <a:solidFill>
            <a:schemeClr val="bg1"/>
          </a:solidFill>
          <a:ln w="12700">
            <a:solidFill>
              <a:schemeClr val="tx1"/>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just" eaLnBrk="1" hangingPunct="1">
              <a:spcBef>
                <a:spcPct val="0"/>
              </a:spcBef>
              <a:buFontTx/>
              <a:buNone/>
              <a:defRPr/>
            </a:pPr>
            <a:r>
              <a:rPr lang="es-ES" altLang="es-ES" sz="2000" dirty="0"/>
              <a:t>Para la elaboración del trabajo se emplearon los siguientes métodos:</a:t>
            </a:r>
          </a:p>
          <a:p>
            <a:pPr algn="just" eaLnBrk="1" hangingPunct="1">
              <a:spcBef>
                <a:spcPct val="0"/>
              </a:spcBef>
              <a:buFontTx/>
              <a:buNone/>
              <a:defRPr/>
            </a:pPr>
            <a:r>
              <a:rPr lang="es-ES" altLang="es-ES" sz="2000" dirty="0"/>
              <a:t>El análisis, la síntesis, la inducción y deducción para la elaboración del marco teórico referencial, la justificación del problema. </a:t>
            </a:r>
          </a:p>
          <a:p>
            <a:pPr algn="just" eaLnBrk="1" hangingPunct="1">
              <a:spcBef>
                <a:spcPct val="0"/>
              </a:spcBef>
              <a:buFontTx/>
              <a:buNone/>
              <a:defRPr/>
            </a:pPr>
            <a:r>
              <a:rPr lang="es-ES" altLang="es-ES" sz="2000" dirty="0"/>
              <a:t>El enfoque de sistema para la propuesta de las dimensiones.</a:t>
            </a:r>
            <a:endParaRPr lang="es-ES" altLang="es-ES" sz="2000" dirty="0"/>
          </a:p>
        </p:txBody>
      </p:sp>
      <p:sp>
        <p:nvSpPr>
          <p:cNvPr id="15" name="Text Box 21"/>
          <p:cNvSpPr txBox="1">
            <a:spLocks noChangeArrowheads="1"/>
          </p:cNvSpPr>
          <p:nvPr/>
        </p:nvSpPr>
        <p:spPr bwMode="auto">
          <a:xfrm>
            <a:off x="720280" y="15121930"/>
            <a:ext cx="9787383" cy="1050925"/>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RESULTADOS / RESULTS</a:t>
            </a:r>
            <a:endParaRPr lang="es-ES" altLang="es-ES" sz="4400" dirty="0">
              <a:ln w="18415" cmpd="sng">
                <a:solidFill>
                  <a:srgbClr val="FFFFFF"/>
                </a:solidFill>
                <a:prstDash val="solid"/>
              </a:ln>
              <a:solidFill>
                <a:schemeClr val="tx1"/>
              </a:solidFill>
            </a:endParaRPr>
          </a:p>
        </p:txBody>
      </p:sp>
      <p:sp>
        <p:nvSpPr>
          <p:cNvPr id="16" name="Text Box 18"/>
          <p:cNvSpPr txBox="1">
            <a:spLocks noChangeArrowheads="1"/>
          </p:cNvSpPr>
          <p:nvPr/>
        </p:nvSpPr>
        <p:spPr bwMode="auto">
          <a:xfrm>
            <a:off x="792287" y="16569530"/>
            <a:ext cx="20205231" cy="11146082"/>
          </a:xfrm>
          <a:prstGeom prst="rect">
            <a:avLst/>
          </a:prstGeom>
          <a:solidFill>
            <a:schemeClr val="bg1"/>
          </a:solidFill>
          <a:ln w="9525">
            <a:solidFill>
              <a:schemeClr val="bg1">
                <a:lumMod val="85000"/>
              </a:schemeClr>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just" eaLnBrk="1" hangingPunct="1">
              <a:spcBef>
                <a:spcPct val="0"/>
              </a:spcBef>
              <a:buFontTx/>
              <a:buNone/>
              <a:defRPr/>
            </a:pPr>
            <a:r>
              <a:rPr lang="es-ES" altLang="es-ES" sz="2000" dirty="0"/>
              <a:t>Un docente que sea crítico, reflexivo de su propia práctica, tiene necesariamente </a:t>
            </a:r>
            <a:r>
              <a:rPr lang="es-ES" altLang="es-ES" sz="2000" dirty="0" smtClean="0"/>
              <a:t>que investigar </a:t>
            </a:r>
            <a:r>
              <a:rPr lang="es-ES" altLang="es-ES" sz="2000" dirty="0"/>
              <a:t>desde su principal escenario de actuación profesional que es el </a:t>
            </a:r>
            <a:r>
              <a:rPr lang="es-ES" altLang="es-ES" sz="2000" dirty="0" smtClean="0"/>
              <a:t>aula universitaria</a:t>
            </a:r>
            <a:r>
              <a:rPr lang="es-ES" altLang="es-ES" sz="2000" dirty="0"/>
              <a:t>; es por ello, que se requiere del docente una adecuada </a:t>
            </a:r>
            <a:r>
              <a:rPr lang="es-ES" altLang="es-ES" sz="2000" dirty="0" smtClean="0"/>
              <a:t>profesionalización pedagógica</a:t>
            </a:r>
            <a:r>
              <a:rPr lang="es-ES" altLang="es-ES" sz="2000" dirty="0"/>
              <a:t>, como un aspecto vital para el logro de un desempeño docente </a:t>
            </a:r>
            <a:r>
              <a:rPr lang="es-ES" altLang="es-ES" sz="2000" dirty="0" smtClean="0"/>
              <a:t>satisfactorio.</a:t>
            </a:r>
          </a:p>
          <a:p>
            <a:pPr algn="just" eaLnBrk="1" hangingPunct="1">
              <a:spcBef>
                <a:spcPct val="0"/>
              </a:spcBef>
              <a:buFontTx/>
              <a:buNone/>
              <a:defRPr/>
            </a:pPr>
            <a:r>
              <a:rPr lang="es-ES" altLang="es-ES" sz="2000" dirty="0"/>
              <a:t>Basados en estos referentes se propone a continuación las dimensiones que </a:t>
            </a:r>
            <a:r>
              <a:rPr lang="es-ES" altLang="es-ES" sz="2000" dirty="0" smtClean="0"/>
              <a:t>singularizan a </a:t>
            </a:r>
            <a:r>
              <a:rPr lang="es-ES" altLang="es-ES" sz="2000" dirty="0"/>
              <a:t>la preparación </a:t>
            </a:r>
            <a:r>
              <a:rPr lang="es-ES" altLang="es-ES" sz="2000" dirty="0" smtClean="0"/>
              <a:t>en el uso del aula virtual del </a:t>
            </a:r>
            <a:r>
              <a:rPr lang="es-ES" altLang="es-ES" sz="2000" dirty="0"/>
              <a:t>profesor de la disciplina BBM de las CBB en la carrera de Medicina</a:t>
            </a:r>
          </a:p>
          <a:p>
            <a:pPr algn="just" eaLnBrk="1" hangingPunct="1">
              <a:spcBef>
                <a:spcPct val="0"/>
              </a:spcBef>
              <a:buFontTx/>
              <a:buNone/>
              <a:defRPr/>
            </a:pPr>
            <a:r>
              <a:rPr lang="es-ES" altLang="es-ES" sz="2000" dirty="0"/>
              <a:t>Las dimensiones se entienden como esferas integradoras que orientan la </a:t>
            </a:r>
            <a:r>
              <a:rPr lang="es-ES" altLang="es-ES" sz="2000" dirty="0" smtClean="0"/>
              <a:t>direccionalidad que </a:t>
            </a:r>
            <a:r>
              <a:rPr lang="es-ES" altLang="es-ES" sz="2000" dirty="0"/>
              <a:t>adquiere la preparación del profesor de la disciplina BBM de las CBB, que </a:t>
            </a:r>
            <a:r>
              <a:rPr lang="es-ES" altLang="es-ES" sz="2000" dirty="0" smtClean="0"/>
              <a:t>ofrecen una </a:t>
            </a:r>
            <a:r>
              <a:rPr lang="es-ES" altLang="es-ES" sz="2000" dirty="0"/>
              <a:t>noción de sus características, de su nivel de desarrollo y permiten visualizar y</a:t>
            </a:r>
          </a:p>
          <a:p>
            <a:pPr algn="just" eaLnBrk="1" hangingPunct="1">
              <a:spcBef>
                <a:spcPct val="0"/>
              </a:spcBef>
              <a:buFontTx/>
              <a:buNone/>
              <a:defRPr/>
            </a:pPr>
            <a:r>
              <a:rPr lang="es-ES" altLang="es-ES" sz="2000" dirty="0"/>
              <a:t>direccionar desde lo teórico a la forma y la vía en que se lleva a cabo el proceso, </a:t>
            </a:r>
            <a:r>
              <a:rPr lang="es-ES" altLang="es-ES" sz="2000" dirty="0" smtClean="0"/>
              <a:t>así como </a:t>
            </a:r>
            <a:r>
              <a:rPr lang="es-ES" altLang="es-ES" sz="2000" dirty="0"/>
              <a:t>la continuidad de su desarrollo.</a:t>
            </a:r>
          </a:p>
          <a:p>
            <a:pPr algn="just" eaLnBrk="1" hangingPunct="1">
              <a:spcBef>
                <a:spcPct val="0"/>
              </a:spcBef>
              <a:buFontTx/>
              <a:buNone/>
              <a:defRPr/>
            </a:pPr>
            <a:r>
              <a:rPr lang="es-ES" altLang="es-ES" sz="2000" dirty="0"/>
              <a:t>A partir de lo anterior se proponen tres dimensiones, ellas son:</a:t>
            </a:r>
          </a:p>
          <a:p>
            <a:pPr algn="just" eaLnBrk="1" hangingPunct="1">
              <a:spcBef>
                <a:spcPct val="0"/>
              </a:spcBef>
              <a:buFontTx/>
              <a:buNone/>
              <a:defRPr/>
            </a:pPr>
            <a:r>
              <a:rPr lang="es-ES" altLang="es-ES" sz="2000" dirty="0"/>
              <a:t> Dimensión técnica profesional</a:t>
            </a:r>
          </a:p>
          <a:p>
            <a:pPr algn="just" eaLnBrk="1" hangingPunct="1">
              <a:spcBef>
                <a:spcPct val="0"/>
              </a:spcBef>
              <a:buFontTx/>
              <a:buNone/>
              <a:defRPr/>
            </a:pPr>
            <a:r>
              <a:rPr lang="es-ES" altLang="es-ES" sz="2000" dirty="0"/>
              <a:t> Dimensión psicopedagógica y didáctica profesional</a:t>
            </a:r>
          </a:p>
          <a:p>
            <a:pPr algn="just" eaLnBrk="1" hangingPunct="1">
              <a:spcBef>
                <a:spcPct val="0"/>
              </a:spcBef>
              <a:buFontTx/>
              <a:buNone/>
              <a:defRPr/>
            </a:pPr>
            <a:r>
              <a:rPr lang="es-ES" altLang="es-ES" sz="2000" dirty="0"/>
              <a:t> Dimensión social profesional</a:t>
            </a:r>
          </a:p>
          <a:p>
            <a:pPr algn="just" eaLnBrk="1" hangingPunct="1">
              <a:spcBef>
                <a:spcPct val="0"/>
              </a:spcBef>
              <a:buFontTx/>
              <a:buNone/>
              <a:defRPr/>
            </a:pPr>
            <a:r>
              <a:rPr lang="es-ES" altLang="es-ES" sz="2000" dirty="0"/>
              <a:t>A continuación, se procede a explicar cada una de las dimensiones:</a:t>
            </a:r>
          </a:p>
          <a:p>
            <a:pPr algn="just" eaLnBrk="1" hangingPunct="1">
              <a:spcBef>
                <a:spcPct val="0"/>
              </a:spcBef>
              <a:buFontTx/>
              <a:buNone/>
              <a:defRPr/>
            </a:pPr>
            <a:r>
              <a:rPr lang="es-ES" altLang="es-ES" sz="2000" dirty="0"/>
              <a:t>La dimensión técnica profesional constituye la expresión de los saberes que se </a:t>
            </a:r>
            <a:r>
              <a:rPr lang="es-ES" altLang="es-ES" sz="2000" dirty="0" smtClean="0"/>
              <a:t>vinculan con </a:t>
            </a:r>
            <a:r>
              <a:rPr lang="es-ES" altLang="es-ES" sz="2000" dirty="0"/>
              <a:t>la naturaleza de los contenidos de la disciplina BBM, en consonancia con los métodos</a:t>
            </a:r>
          </a:p>
          <a:p>
            <a:pPr algn="just" eaLnBrk="1" hangingPunct="1">
              <a:spcBef>
                <a:spcPct val="0"/>
              </a:spcBef>
              <a:buFontTx/>
              <a:buNone/>
              <a:defRPr/>
            </a:pPr>
            <a:r>
              <a:rPr lang="es-ES" altLang="es-ES" sz="2000" dirty="0"/>
              <a:t>clínicos y epidemiológicos que emplea el Médico General durante sus desempeños en </a:t>
            </a:r>
            <a:r>
              <a:rPr lang="es-ES" altLang="es-ES" sz="2000" dirty="0" smtClean="0"/>
              <a:t>la educación </a:t>
            </a:r>
            <a:r>
              <a:rPr lang="es-ES" altLang="es-ES" sz="2000" dirty="0"/>
              <a:t>en el trabajo.</a:t>
            </a:r>
          </a:p>
          <a:p>
            <a:pPr algn="just" eaLnBrk="1" hangingPunct="1">
              <a:spcBef>
                <a:spcPct val="0"/>
              </a:spcBef>
              <a:buFontTx/>
              <a:buNone/>
              <a:defRPr/>
            </a:pPr>
            <a:r>
              <a:rPr lang="es-ES" altLang="es-ES" sz="2000" dirty="0"/>
              <a:t>Esta dimensión orienta la direccionalidad de la preparación </a:t>
            </a:r>
            <a:r>
              <a:rPr lang="es-ES" altLang="es-ES" sz="2000" dirty="0" smtClean="0"/>
              <a:t>en el uso del aula virtual del </a:t>
            </a:r>
            <a:r>
              <a:rPr lang="es-ES" altLang="es-ES" sz="2000" dirty="0"/>
              <a:t>profesor de la </a:t>
            </a:r>
            <a:r>
              <a:rPr lang="es-ES" altLang="es-ES" sz="2000" dirty="0" smtClean="0"/>
              <a:t>disciplina BBM </a:t>
            </a:r>
            <a:r>
              <a:rPr lang="es-ES" altLang="es-ES" sz="2000" dirty="0"/>
              <a:t>a partir de dominar con alto nivel académico y profesional, los contenidos de </a:t>
            </a:r>
            <a:r>
              <a:rPr lang="es-ES" altLang="es-ES" sz="2000" dirty="0" smtClean="0"/>
              <a:t>la disciplina</a:t>
            </a:r>
            <a:r>
              <a:rPr lang="es-ES" altLang="es-ES" sz="2000" dirty="0"/>
              <a:t>, a partir de valorar su vinculación con los métodos clínicos, epidemiológicos </a:t>
            </a:r>
            <a:r>
              <a:rPr lang="es-ES" altLang="es-ES" sz="2000" dirty="0" smtClean="0"/>
              <a:t>e investigativos </a:t>
            </a:r>
            <a:r>
              <a:rPr lang="es-ES" altLang="es-ES" sz="2000" dirty="0"/>
              <a:t>que emplea el Médico General.</a:t>
            </a:r>
          </a:p>
          <a:p>
            <a:pPr algn="just" eaLnBrk="1" hangingPunct="1">
              <a:spcBef>
                <a:spcPct val="0"/>
              </a:spcBef>
              <a:buFontTx/>
              <a:buNone/>
              <a:defRPr/>
            </a:pPr>
            <a:r>
              <a:rPr lang="es-ES" altLang="es-ES" sz="2000" dirty="0"/>
              <a:t>La dimensión psicopedagógica y didáctica profesional expresa la direccionalidad </a:t>
            </a:r>
            <a:r>
              <a:rPr lang="es-ES" altLang="es-ES" sz="2000" dirty="0" smtClean="0"/>
              <a:t>que adquiere </a:t>
            </a:r>
            <a:r>
              <a:rPr lang="es-ES" altLang="es-ES" sz="2000" dirty="0"/>
              <a:t>la preparación del profesor de la disciplina BBM, a partir de lograr el dominio </a:t>
            </a:r>
            <a:r>
              <a:rPr lang="es-ES" altLang="es-ES" sz="2000" dirty="0" smtClean="0"/>
              <a:t>de técnicas </a:t>
            </a:r>
            <a:r>
              <a:rPr lang="es-ES" altLang="es-ES" sz="2000" dirty="0"/>
              <a:t>de diagnóstico y caracterización psicológica del aprendizaje de sus </a:t>
            </a:r>
            <a:r>
              <a:rPr lang="es-ES" altLang="es-ES" sz="2000" dirty="0" smtClean="0"/>
              <a:t>estudiantes, diseñar </a:t>
            </a:r>
            <a:r>
              <a:rPr lang="es-ES" altLang="es-ES" sz="2000" dirty="0"/>
              <a:t>y aplicar métodos de enseñanza – aprendizaje con enfoque profesional </a:t>
            </a:r>
            <a:r>
              <a:rPr lang="es-ES" altLang="es-ES" sz="2000" dirty="0" smtClean="0"/>
              <a:t>que combinen </a:t>
            </a:r>
            <a:r>
              <a:rPr lang="es-ES" altLang="es-ES" sz="2000" dirty="0"/>
              <a:t>acciones instructivas, educativas y desarrolladoras, así como evaluar </a:t>
            </a:r>
            <a:r>
              <a:rPr lang="es-ES" altLang="es-ES" sz="2000" dirty="0" smtClean="0"/>
              <a:t>los resultados </a:t>
            </a:r>
            <a:r>
              <a:rPr lang="es-ES" altLang="es-ES" sz="2000" dirty="0"/>
              <a:t>del aprendizaje mediante el tratamiento a las funciones del acto </a:t>
            </a:r>
            <a:r>
              <a:rPr lang="es-ES" altLang="es-ES" sz="2000" dirty="0" smtClean="0"/>
              <a:t>evaluativo presencial y virtual.</a:t>
            </a:r>
            <a:endParaRPr lang="es-ES" altLang="es-ES" sz="2000" dirty="0"/>
          </a:p>
          <a:p>
            <a:pPr algn="just" eaLnBrk="1" hangingPunct="1">
              <a:spcBef>
                <a:spcPct val="0"/>
              </a:spcBef>
              <a:buFontTx/>
              <a:buNone/>
              <a:defRPr/>
            </a:pPr>
            <a:r>
              <a:rPr lang="es-ES" altLang="es-ES" sz="2000" dirty="0" smtClean="0"/>
              <a:t>Esta </a:t>
            </a:r>
            <a:r>
              <a:rPr lang="es-ES" altLang="es-ES" sz="2000" dirty="0"/>
              <a:t>dimensión orienta la direccionalidad de la preparación del profesor de la </a:t>
            </a:r>
            <a:r>
              <a:rPr lang="es-ES" altLang="es-ES" sz="2000" dirty="0" smtClean="0"/>
              <a:t>disciplina BBM</a:t>
            </a:r>
            <a:r>
              <a:rPr lang="es-ES" altLang="es-ES" sz="2000" dirty="0"/>
              <a:t>, a partir de tener en cuenta las relaciones que se producen entre el </a:t>
            </a:r>
            <a:r>
              <a:rPr lang="es-ES" altLang="es-ES" sz="2000" dirty="0" smtClean="0"/>
              <a:t>diagnóstico psicopedagógico </a:t>
            </a:r>
            <a:r>
              <a:rPr lang="es-ES" altLang="es-ES" sz="2000" dirty="0"/>
              <a:t>de los estudiantes (necesidades de aprendizaje) - los </a:t>
            </a:r>
            <a:r>
              <a:rPr lang="es-ES" altLang="es-ES" sz="2000" dirty="0" smtClean="0"/>
              <a:t>problemas profesionales </a:t>
            </a:r>
            <a:r>
              <a:rPr lang="es-ES" altLang="es-ES" sz="2000" dirty="0"/>
              <a:t>que resuelve el médico general, los objetivos – </a:t>
            </a:r>
            <a:r>
              <a:rPr lang="es-ES" altLang="es-ES" sz="2000" dirty="0" smtClean="0"/>
              <a:t>contenidos profesionalizados </a:t>
            </a:r>
            <a:r>
              <a:rPr lang="es-ES" altLang="es-ES" sz="2000" dirty="0"/>
              <a:t>(en vínculo con el modelo del profesional) – los métodos y medios </a:t>
            </a:r>
            <a:r>
              <a:rPr lang="es-ES" altLang="es-ES" sz="2000" dirty="0" smtClean="0"/>
              <a:t>de enseñanza </a:t>
            </a:r>
            <a:r>
              <a:rPr lang="es-ES" altLang="es-ES" sz="2000" dirty="0"/>
              <a:t>con enfoque </a:t>
            </a:r>
            <a:r>
              <a:rPr lang="es-ES" altLang="es-ES" sz="2000" dirty="0" err="1"/>
              <a:t>problémico</a:t>
            </a:r>
            <a:r>
              <a:rPr lang="es-ES" altLang="es-ES" sz="2000" dirty="0"/>
              <a:t> profesional y el uso de técnicas de </a:t>
            </a:r>
            <a:r>
              <a:rPr lang="es-ES" altLang="es-ES" sz="2000" dirty="0" smtClean="0"/>
              <a:t>evaluación integradoras</a:t>
            </a:r>
            <a:r>
              <a:rPr lang="es-ES" altLang="es-ES" sz="2000" dirty="0"/>
              <a:t>.</a:t>
            </a:r>
          </a:p>
          <a:p>
            <a:pPr algn="just" eaLnBrk="1" hangingPunct="1">
              <a:spcBef>
                <a:spcPct val="0"/>
              </a:spcBef>
              <a:buFontTx/>
              <a:buNone/>
              <a:defRPr/>
            </a:pPr>
            <a:r>
              <a:rPr lang="es-ES" altLang="es-ES" sz="2000" dirty="0"/>
              <a:t>La dimensión social profesional orienta la direccionalidad de la preparación del </a:t>
            </a:r>
            <a:r>
              <a:rPr lang="es-ES" altLang="es-ES" sz="2000" dirty="0" smtClean="0"/>
              <a:t>profesor de </a:t>
            </a:r>
            <a:r>
              <a:rPr lang="es-ES" altLang="es-ES" sz="2000" dirty="0"/>
              <a:t>la disciplina BBM, a partir de lograr un docente que ejerza un liderazgo educativo </a:t>
            </a:r>
            <a:r>
              <a:rPr lang="es-ES" altLang="es-ES" sz="2000" dirty="0" smtClean="0"/>
              <a:t>sobre sus </a:t>
            </a:r>
            <a:r>
              <a:rPr lang="es-ES" altLang="es-ES" sz="2000" dirty="0"/>
              <a:t>estudiantes, que sea un ejemplo a imitar por ellos, emprendedor, con </a:t>
            </a:r>
            <a:r>
              <a:rPr lang="es-ES" altLang="es-ES" sz="2000" dirty="0" smtClean="0"/>
              <a:t>humanismo, ética </a:t>
            </a:r>
            <a:r>
              <a:rPr lang="es-ES" altLang="es-ES" sz="2000" dirty="0"/>
              <a:t>pedagógica, creativo, responsable, sensible y comprometido por el aprendizaje </a:t>
            </a:r>
            <a:r>
              <a:rPr lang="es-ES" altLang="es-ES" sz="2000" dirty="0" smtClean="0"/>
              <a:t>de sus </a:t>
            </a:r>
            <a:r>
              <a:rPr lang="es-ES" altLang="es-ES" sz="2000" dirty="0"/>
              <a:t>estudiantes en las asignaturas de esta disciplina.</a:t>
            </a:r>
          </a:p>
          <a:p>
            <a:pPr algn="just" eaLnBrk="1" hangingPunct="1">
              <a:spcBef>
                <a:spcPct val="0"/>
              </a:spcBef>
              <a:buFontTx/>
              <a:buNone/>
              <a:defRPr/>
            </a:pPr>
            <a:r>
              <a:rPr lang="es-ES" altLang="es-ES" sz="2000" dirty="0"/>
              <a:t>Esta dimensión orienta la direccionalidad del proceso de la preparación del docente </a:t>
            </a:r>
            <a:r>
              <a:rPr lang="es-ES" altLang="es-ES" sz="2000" dirty="0" smtClean="0"/>
              <a:t>de las </a:t>
            </a:r>
            <a:r>
              <a:rPr lang="es-ES" altLang="es-ES" sz="2000" dirty="0"/>
              <a:t>disciplinas BBM, a partir de tener en cuenta las relaciones entre las cualidades </a:t>
            </a:r>
            <a:r>
              <a:rPr lang="es-ES" altLang="es-ES" sz="2000" dirty="0" smtClean="0"/>
              <a:t>y valores </a:t>
            </a:r>
            <a:r>
              <a:rPr lang="es-ES" altLang="es-ES" sz="2000" dirty="0"/>
              <a:t>que demuestra y las evidencias del desempeño docente profesional </a:t>
            </a:r>
            <a:r>
              <a:rPr lang="es-ES" altLang="es-ES" sz="2000" dirty="0" smtClean="0"/>
              <a:t>que manifiesta </a:t>
            </a:r>
            <a:r>
              <a:rPr lang="es-ES" altLang="es-ES" sz="2000" dirty="0"/>
              <a:t>durante el cumplimiento de sus funciones como docente universitario.</a:t>
            </a:r>
          </a:p>
          <a:p>
            <a:pPr algn="just" eaLnBrk="1" hangingPunct="1">
              <a:spcBef>
                <a:spcPct val="0"/>
              </a:spcBef>
              <a:buFontTx/>
              <a:buNone/>
              <a:defRPr/>
            </a:pPr>
            <a:r>
              <a:rPr lang="es-ES" altLang="es-ES" sz="2000" dirty="0"/>
              <a:t>En resumen, las dimensiones que se han presentado ofrecen una fundamentación </a:t>
            </a:r>
            <a:r>
              <a:rPr lang="es-ES" altLang="es-ES" sz="2000" dirty="0" smtClean="0"/>
              <a:t>desde las </a:t>
            </a:r>
            <a:r>
              <a:rPr lang="es-ES" altLang="es-ES" sz="2000" dirty="0"/>
              <a:t>ciencias de la educación que permiten comprender, explicar e interpretar la</a:t>
            </a:r>
          </a:p>
          <a:p>
            <a:pPr algn="just" eaLnBrk="1" hangingPunct="1">
              <a:spcBef>
                <a:spcPct val="0"/>
              </a:spcBef>
              <a:buFontTx/>
              <a:buNone/>
              <a:defRPr/>
            </a:pPr>
            <a:r>
              <a:rPr lang="es-ES" altLang="es-ES" sz="2000" dirty="0"/>
              <a:t>preparación del profesor de la disciplina BBM.</a:t>
            </a:r>
          </a:p>
          <a:p>
            <a:pPr algn="just" eaLnBrk="1" hangingPunct="1">
              <a:spcBef>
                <a:spcPct val="0"/>
              </a:spcBef>
              <a:buFontTx/>
              <a:buNone/>
              <a:defRPr/>
            </a:pPr>
            <a:r>
              <a:rPr lang="es-ES" altLang="es-ES" sz="2000" dirty="0"/>
              <a:t>En este sentido, se deja como recomendación concebir estrategias dirigidas a </a:t>
            </a:r>
            <a:r>
              <a:rPr lang="es-ES" altLang="es-ES" sz="2000" dirty="0" smtClean="0"/>
              <a:t>la capacitación </a:t>
            </a:r>
            <a:r>
              <a:rPr lang="es-ES" altLang="es-ES" sz="2000" dirty="0"/>
              <a:t>de los profesores de la disciplina BBM, teniendo en cuenta la </a:t>
            </a:r>
            <a:r>
              <a:rPr lang="es-ES" altLang="es-ES" sz="2000" dirty="0" smtClean="0"/>
              <a:t>determinación de </a:t>
            </a:r>
            <a:r>
              <a:rPr lang="es-ES" altLang="es-ES" sz="2000" dirty="0"/>
              <a:t>contenidos para cada una de las dimensiones anteriormente propuestas.</a:t>
            </a:r>
            <a:endParaRPr lang="es-ES" altLang="es-ES" sz="2000" dirty="0"/>
          </a:p>
        </p:txBody>
      </p:sp>
      <p:sp>
        <p:nvSpPr>
          <p:cNvPr id="17" name="Text Box 17"/>
          <p:cNvSpPr txBox="1">
            <a:spLocks noChangeArrowheads="1"/>
          </p:cNvSpPr>
          <p:nvPr/>
        </p:nvSpPr>
        <p:spPr bwMode="auto">
          <a:xfrm>
            <a:off x="21962640" y="15265946"/>
            <a:ext cx="6192688" cy="10622862"/>
          </a:xfrm>
          <a:prstGeom prst="rect">
            <a:avLst/>
          </a:prstGeom>
          <a:solidFill>
            <a:schemeClr val="bg1"/>
          </a:solidFill>
          <a:ln w="9525">
            <a:solidFill>
              <a:schemeClr val="bg1">
                <a:lumMod val="85000"/>
              </a:schemeClr>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ctr" eaLnBrk="1" hangingPunct="1">
              <a:spcBef>
                <a:spcPct val="0"/>
              </a:spcBef>
              <a:buFontTx/>
              <a:buNone/>
              <a:defRPr/>
            </a:pPr>
            <a:r>
              <a:rPr lang="es-ES_tradnl" altLang="es-ES" sz="3700" dirty="0"/>
              <a:t>Gráficos y tablas / </a:t>
            </a:r>
            <a:r>
              <a:rPr lang="es-ES_tradnl" altLang="es-ES" sz="3700" dirty="0" err="1"/>
              <a:t>Graphs</a:t>
            </a:r>
            <a:r>
              <a:rPr lang="es-ES_tradnl" altLang="es-ES" sz="3700" dirty="0"/>
              <a:t>  and Tables</a:t>
            </a:r>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 altLang="es-ES" sz="3700" dirty="0"/>
          </a:p>
        </p:txBody>
      </p:sp>
      <p:sp>
        <p:nvSpPr>
          <p:cNvPr id="18" name="Text Box 9"/>
          <p:cNvSpPr txBox="1">
            <a:spLocks noChangeArrowheads="1"/>
          </p:cNvSpPr>
          <p:nvPr/>
        </p:nvSpPr>
        <p:spPr bwMode="auto">
          <a:xfrm>
            <a:off x="693332" y="27594033"/>
            <a:ext cx="20073786" cy="1051011"/>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CONCLUSIONES / CONCLUSIONS</a:t>
            </a:r>
            <a:endParaRPr lang="es-ES" altLang="es-ES" sz="4400"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19" name="Text Box 14"/>
          <p:cNvSpPr txBox="1">
            <a:spLocks noChangeArrowheads="1"/>
          </p:cNvSpPr>
          <p:nvPr/>
        </p:nvSpPr>
        <p:spPr bwMode="auto">
          <a:xfrm>
            <a:off x="834004" y="28645044"/>
            <a:ext cx="27252943" cy="2528338"/>
          </a:xfrm>
          <a:prstGeom prst="rect">
            <a:avLst/>
          </a:prstGeom>
          <a:solidFill>
            <a:schemeClr val="bg1"/>
          </a:solidFill>
          <a:ln w="9525">
            <a:solidFill>
              <a:schemeClr val="bg1">
                <a:lumMod val="85000"/>
              </a:schemeClr>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just" eaLnBrk="1" hangingPunct="1">
              <a:spcBef>
                <a:spcPct val="0"/>
              </a:spcBef>
              <a:buFontTx/>
              <a:buNone/>
              <a:defRPr/>
            </a:pPr>
            <a:r>
              <a:rPr lang="es-ES" altLang="es-ES" sz="2000" dirty="0"/>
              <a:t>La preparación del profesor de la disciplina BBM de las CBB en la carrera de </a:t>
            </a:r>
            <a:r>
              <a:rPr lang="es-ES" altLang="es-ES" sz="2000" dirty="0" smtClean="0"/>
              <a:t>Medicina, presupone </a:t>
            </a:r>
            <a:r>
              <a:rPr lang="es-ES" altLang="es-ES" sz="2000" dirty="0"/>
              <a:t>de tomar en consideración el establecimiento de:</a:t>
            </a:r>
          </a:p>
          <a:p>
            <a:pPr algn="just" eaLnBrk="1" hangingPunct="1">
              <a:spcBef>
                <a:spcPct val="0"/>
              </a:spcBef>
              <a:buFontTx/>
              <a:buNone/>
              <a:defRPr/>
            </a:pPr>
            <a:r>
              <a:rPr lang="es-ES" altLang="es-ES" sz="2000" dirty="0"/>
              <a:t> Una dimensión técnica – profesional en la que se conciban acciones de </a:t>
            </a:r>
            <a:r>
              <a:rPr lang="es-ES" altLang="es-ES" sz="2000" dirty="0" smtClean="0"/>
              <a:t>capacitación dirigidas </a:t>
            </a:r>
            <a:r>
              <a:rPr lang="es-ES" altLang="es-ES" sz="2000" dirty="0"/>
              <a:t>a elevar el dominio de los contenidos de las BBM en vínculo con el </a:t>
            </a:r>
            <a:r>
              <a:rPr lang="es-ES" altLang="es-ES" sz="2000" dirty="0" smtClean="0"/>
              <a:t>método clínico </a:t>
            </a:r>
            <a:r>
              <a:rPr lang="es-ES" altLang="es-ES" sz="2000" dirty="0"/>
              <a:t>y epidemiológico que singulariza a los desempeños del Médico General.</a:t>
            </a:r>
          </a:p>
          <a:p>
            <a:pPr algn="just" eaLnBrk="1" hangingPunct="1">
              <a:spcBef>
                <a:spcPct val="0"/>
              </a:spcBef>
              <a:buFontTx/>
              <a:buNone/>
              <a:defRPr/>
            </a:pPr>
            <a:r>
              <a:rPr lang="es-ES" altLang="es-ES" sz="2000" dirty="0"/>
              <a:t> Una dimensión psicopedagógica y didáctica profesional en la que se </a:t>
            </a:r>
            <a:r>
              <a:rPr lang="es-ES" altLang="es-ES" sz="2000" dirty="0" smtClean="0"/>
              <a:t>conciban acciones </a:t>
            </a:r>
            <a:r>
              <a:rPr lang="es-ES" altLang="es-ES" sz="2000" dirty="0"/>
              <a:t>de capacitación dirigidas a elevar la calidad de los estilos de </a:t>
            </a:r>
            <a:r>
              <a:rPr lang="es-ES" altLang="es-ES" sz="2000" dirty="0" smtClean="0"/>
              <a:t>educación, enseñanza </a:t>
            </a:r>
            <a:r>
              <a:rPr lang="es-ES" altLang="es-ES" sz="2000" dirty="0"/>
              <a:t>y aprendizaje basados en un enfoque </a:t>
            </a:r>
            <a:r>
              <a:rPr lang="es-ES" altLang="es-ES" sz="2000" dirty="0" err="1"/>
              <a:t>problémico</a:t>
            </a:r>
            <a:r>
              <a:rPr lang="es-ES" altLang="es-ES" sz="2000" dirty="0"/>
              <a:t> – profesional, en los </a:t>
            </a:r>
            <a:r>
              <a:rPr lang="es-ES" altLang="es-ES" sz="2000" dirty="0" smtClean="0"/>
              <a:t>que vincule </a:t>
            </a:r>
            <a:r>
              <a:rPr lang="es-ES" altLang="es-ES" sz="2000" dirty="0"/>
              <a:t>a la docencia con la educación en el trabajo y la investigación, basados en </a:t>
            </a:r>
            <a:r>
              <a:rPr lang="es-ES" altLang="es-ES" sz="2000" dirty="0" smtClean="0"/>
              <a:t>el diagnóstico </a:t>
            </a:r>
            <a:r>
              <a:rPr lang="es-ES" altLang="es-ES" sz="2000" dirty="0"/>
              <a:t>psicopedagógico de sus estudiantes.</a:t>
            </a:r>
          </a:p>
          <a:p>
            <a:pPr algn="just" eaLnBrk="1" hangingPunct="1">
              <a:spcBef>
                <a:spcPct val="0"/>
              </a:spcBef>
              <a:buFontTx/>
              <a:buNone/>
              <a:defRPr/>
            </a:pPr>
            <a:r>
              <a:rPr lang="es-ES" altLang="es-ES" sz="2000" dirty="0"/>
              <a:t> Una dimensión social profesional en las que demuestre liderazgo </a:t>
            </a:r>
            <a:r>
              <a:rPr lang="es-ES" altLang="es-ES" sz="2000" dirty="0" smtClean="0"/>
              <a:t>docente, emprendimiento</a:t>
            </a:r>
            <a:r>
              <a:rPr lang="es-ES" altLang="es-ES" sz="2000" dirty="0"/>
              <a:t>, creatividad, innovación de los procesos educativos, </a:t>
            </a:r>
            <a:r>
              <a:rPr lang="es-ES" altLang="es-ES" sz="2000" dirty="0" smtClean="0"/>
              <a:t>compromiso, sensibilidad</a:t>
            </a:r>
            <a:r>
              <a:rPr lang="es-ES" altLang="es-ES" sz="2000" dirty="0"/>
              <a:t>, ética pedagógica y humanismo al sentir preocupación por los </a:t>
            </a:r>
            <a:r>
              <a:rPr lang="es-ES" altLang="es-ES" sz="2000" dirty="0" smtClean="0"/>
              <a:t>resultados del </a:t>
            </a:r>
            <a:r>
              <a:rPr lang="es-ES" altLang="es-ES" sz="2000" dirty="0"/>
              <a:t>aprendizaje de sus estudiantes.</a:t>
            </a:r>
            <a:endParaRPr lang="es-ES" altLang="es-ES" sz="2000" dirty="0"/>
          </a:p>
        </p:txBody>
      </p:sp>
      <p:sp>
        <p:nvSpPr>
          <p:cNvPr id="20" name="Text Box 15"/>
          <p:cNvSpPr txBox="1">
            <a:spLocks noChangeArrowheads="1"/>
          </p:cNvSpPr>
          <p:nvPr/>
        </p:nvSpPr>
        <p:spPr bwMode="auto">
          <a:xfrm>
            <a:off x="805937" y="30963690"/>
            <a:ext cx="15051110" cy="1051011"/>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REFERENCIAS / REFERENCES</a:t>
            </a:r>
            <a:endParaRPr lang="es-ES" altLang="es-ES" sz="4400"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22" name="Text Box 13"/>
          <p:cNvSpPr txBox="1">
            <a:spLocks noChangeArrowheads="1"/>
          </p:cNvSpPr>
          <p:nvPr/>
        </p:nvSpPr>
        <p:spPr bwMode="auto">
          <a:xfrm>
            <a:off x="764095" y="31745688"/>
            <a:ext cx="27392759" cy="4258812"/>
          </a:xfrm>
          <a:prstGeom prst="rect">
            <a:avLst/>
          </a:prstGeom>
          <a:solidFill>
            <a:schemeClr val="bg1"/>
          </a:solidFill>
          <a:ln w="9525">
            <a:solidFill>
              <a:schemeClr val="bg1">
                <a:lumMod val="85000"/>
              </a:schemeClr>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marL="228600" lvl="0" indent="-228600" algn="just">
              <a:spcAft>
                <a:spcPts val="0"/>
              </a:spcAft>
              <a:buFont typeface="+mj-lt"/>
              <a:buAutoNum type="arabicPeriod"/>
            </a:pPr>
            <a:r>
              <a:rPr lang="es-ES" sz="1800" dirty="0">
                <a:latin typeface="Arial"/>
                <a:ea typeface="Batang"/>
              </a:rPr>
              <a:t>Argueta Víctor Manuel, Jiménez Carmen Patricia. Gestión del conocimiento en investigadores de la Universidad de Guadalajara (México). REDIE [online]. 2017 [citado  2022-06-30]19(3) 1-9. Disponible en: </a:t>
            </a:r>
            <a:r>
              <a:rPr lang="es-ES" sz="1800" dirty="0" smtClean="0">
                <a:latin typeface="Arial"/>
                <a:ea typeface="Batang"/>
              </a:rPr>
              <a:t>&lt;</a:t>
            </a:r>
            <a:r>
              <a:rPr lang="es-ES" sz="1800" dirty="0">
                <a:latin typeface="Arial"/>
                <a:ea typeface="Batang"/>
              </a:rPr>
              <a:t>http://</a:t>
            </a:r>
            <a:r>
              <a:rPr lang="es-ES" sz="1800" dirty="0" smtClean="0">
                <a:latin typeface="Arial"/>
                <a:ea typeface="Batang"/>
              </a:rPr>
              <a:t>www.scielo.org.mx/scielo.php?script=sci_arttext&amp;pid=S1607-40412017000300001&amp;lng=es&amp;nrm=iso</a:t>
            </a:r>
            <a:r>
              <a:rPr lang="es-ES" sz="1800" dirty="0">
                <a:latin typeface="Arial"/>
                <a:ea typeface="Batang"/>
              </a:rPr>
              <a:t>&gt;. ISSN </a:t>
            </a:r>
            <a:r>
              <a:rPr lang="es-ES" sz="1800" dirty="0" smtClean="0">
                <a:latin typeface="Arial"/>
                <a:ea typeface="Batang"/>
              </a:rPr>
              <a:t>1607-4041</a:t>
            </a:r>
            <a:r>
              <a:rPr lang="es-ES" sz="1800" dirty="0">
                <a:latin typeface="Arial"/>
                <a:ea typeface="Batang"/>
              </a:rPr>
              <a:t>.  </a:t>
            </a:r>
            <a:r>
              <a:rPr lang="es-ES" sz="1800" u="sng" dirty="0">
                <a:solidFill>
                  <a:srgbClr val="0000FF"/>
                </a:solidFill>
                <a:latin typeface="Arial"/>
                <a:ea typeface="Batang"/>
                <a:hlinkClick r:id="rId2"/>
              </a:rPr>
              <a:t>https://doi.org/10.24320/redie.2017.19.3.1151</a:t>
            </a:r>
            <a:r>
              <a:rPr lang="es-ES" sz="1800" dirty="0">
                <a:latin typeface="Arial"/>
                <a:ea typeface="Batang"/>
              </a:rPr>
              <a:t>.</a:t>
            </a:r>
            <a:endParaRPr lang="es-ES" sz="1800" dirty="0"/>
          </a:p>
          <a:p>
            <a:pPr marL="228600" lvl="0" indent="-228600" algn="just">
              <a:spcAft>
                <a:spcPts val="0"/>
              </a:spcAft>
              <a:buFont typeface="+mj-lt"/>
              <a:buAutoNum type="arabicPeriod"/>
            </a:pPr>
            <a:r>
              <a:rPr lang="es-ES" sz="1800" dirty="0" err="1">
                <a:latin typeface="Arial"/>
                <a:ea typeface="Batang"/>
              </a:rPr>
              <a:t>VicedoTomey</a:t>
            </a:r>
            <a:r>
              <a:rPr lang="es-ES" sz="1800" dirty="0">
                <a:latin typeface="Arial"/>
                <a:ea typeface="Batang"/>
              </a:rPr>
              <a:t> Agustín. Abraham </a:t>
            </a:r>
            <a:r>
              <a:rPr lang="es-ES" sz="1800" dirty="0" err="1">
                <a:latin typeface="Arial"/>
                <a:ea typeface="Batang"/>
              </a:rPr>
              <a:t>Flexner</a:t>
            </a:r>
            <a:r>
              <a:rPr lang="es-ES" sz="1800" dirty="0">
                <a:latin typeface="Arial"/>
                <a:ea typeface="Batang"/>
              </a:rPr>
              <a:t>, pionero de la Educación Médica. </a:t>
            </a:r>
            <a:r>
              <a:rPr lang="es-ES" sz="1800" dirty="0" err="1">
                <a:latin typeface="Arial"/>
                <a:ea typeface="Batang"/>
              </a:rPr>
              <a:t>EducMedSuper</a:t>
            </a:r>
            <a:r>
              <a:rPr lang="es-ES" sz="1800" dirty="0">
                <a:latin typeface="Arial"/>
                <a:ea typeface="Batang"/>
              </a:rPr>
              <a:t>  [Internet]. 2002  Jun [citado  2022  Jul  27] ;  16( 2 ): 156-163. Disponible en: http://scielo.sld.cu/scielo.php?script=sci_arttext&amp;pid=S0864-21412002000200010&amp;lng=es.</a:t>
            </a:r>
            <a:endParaRPr lang="es-ES" sz="1800" dirty="0"/>
          </a:p>
          <a:p>
            <a:pPr marL="228600" lvl="0" indent="-228600" algn="just">
              <a:spcAft>
                <a:spcPts val="0"/>
              </a:spcAft>
              <a:buFont typeface="+mj-lt"/>
              <a:buAutoNum type="arabicPeriod"/>
            </a:pPr>
            <a:r>
              <a:rPr lang="es-ES" sz="1800" dirty="0">
                <a:latin typeface="Arial"/>
                <a:ea typeface="Batang"/>
              </a:rPr>
              <a:t>Rivero Rodríguez EM, </a:t>
            </a:r>
            <a:r>
              <a:rPr lang="es-ES" sz="1800" dirty="0" err="1">
                <a:latin typeface="Arial"/>
                <a:ea typeface="Batang"/>
              </a:rPr>
              <a:t>Carmenate</a:t>
            </a:r>
            <a:r>
              <a:rPr lang="es-ES" sz="1800" dirty="0">
                <a:latin typeface="Arial"/>
                <a:ea typeface="Batang"/>
              </a:rPr>
              <a:t> Fuentes LP, León García G de los Ángeles. La profesionalización docente desde sus competencias esenciales. Experiencias y proyecciones del perfeccionamiento académico de la Universidad Técnica de Machala. Revista Conrado [Internet]. 20mar.2019 [citado 1marzo.2022];15(67):170-6. </a:t>
            </a:r>
            <a:r>
              <a:rPr lang="es-ES" sz="1800" dirty="0" err="1">
                <a:latin typeface="Arial"/>
                <a:ea typeface="Batang"/>
              </a:rPr>
              <a:t>Availablefrom</a:t>
            </a:r>
            <a:r>
              <a:rPr lang="es-ES" sz="1800" dirty="0">
                <a:latin typeface="Arial"/>
                <a:ea typeface="Batang"/>
              </a:rPr>
              <a:t>: https://conrado.ucf.edu.cu/index.php/conrado/article/view/941</a:t>
            </a:r>
            <a:endParaRPr lang="es-ES" sz="1800" dirty="0"/>
          </a:p>
          <a:p>
            <a:pPr marL="228600" lvl="0" indent="-228600" algn="just">
              <a:spcAft>
                <a:spcPts val="0"/>
              </a:spcAft>
              <a:buFont typeface="+mj-lt"/>
              <a:buAutoNum type="arabicPeriod"/>
            </a:pPr>
            <a:r>
              <a:rPr lang="es-ES" sz="1800" dirty="0">
                <a:solidFill>
                  <a:srgbClr val="0000FF"/>
                </a:solidFill>
                <a:latin typeface="Arial"/>
                <a:ea typeface="Batang"/>
              </a:rPr>
              <a:t>Alonso Betancourt LA, Cruz Cabeza MA, Olaya Reyes JJ. Dimensiones del proceso de enseñanza – aprendizaje para la formación profesional. L [Internet]. 24 de marzo de 2020 [citado 2 de julio de 2022];19(2):17-29. Disponible en: https://luz.uho.edu.cu/index.php/luz/article/view/1032</a:t>
            </a:r>
            <a:endParaRPr lang="es-ES" sz="1800" dirty="0">
              <a:solidFill>
                <a:srgbClr val="0000FF"/>
              </a:solidFill>
            </a:endParaRPr>
          </a:p>
          <a:p>
            <a:pPr marL="228600" lvl="0" indent="-228600" algn="just">
              <a:spcAft>
                <a:spcPts val="0"/>
              </a:spcAft>
              <a:buFont typeface="+mj-lt"/>
              <a:buAutoNum type="arabicPeriod"/>
            </a:pPr>
            <a:r>
              <a:rPr lang="es-ES" sz="1800" dirty="0">
                <a:latin typeface="Arial"/>
                <a:ea typeface="Batang"/>
              </a:rPr>
              <a:t>García Inmaculada, Martín Ana. Definiendo la profesionalización docente desde diversas Miradas. Revista de </a:t>
            </a:r>
            <a:r>
              <a:rPr lang="es-ES" sz="1800" dirty="0" err="1">
                <a:latin typeface="Arial"/>
                <a:ea typeface="Batang"/>
              </a:rPr>
              <a:t>curriculum</a:t>
            </a:r>
            <a:r>
              <a:rPr lang="es-ES" sz="1800" dirty="0">
                <a:latin typeface="Arial"/>
                <a:ea typeface="Batang"/>
              </a:rPr>
              <a:t> y formación del profesorado. [Internet][citado  2022-06-30]2020;22 (1</a:t>
            </a:r>
            <a:r>
              <a:rPr lang="es-ES" sz="1800" dirty="0" smtClean="0">
                <a:latin typeface="Arial"/>
                <a:ea typeface="Batang"/>
              </a:rPr>
              <a:t>).Disponible </a:t>
            </a:r>
            <a:r>
              <a:rPr lang="es-ES" sz="1800" dirty="0">
                <a:latin typeface="Arial"/>
                <a:ea typeface="Batang"/>
              </a:rPr>
              <a:t>en </a:t>
            </a:r>
            <a:r>
              <a:rPr lang="es-ES" sz="1800" u="sng" dirty="0">
                <a:solidFill>
                  <a:srgbClr val="0000FF"/>
                </a:solidFill>
                <a:latin typeface="Arial"/>
                <a:ea typeface="Batang"/>
                <a:hlinkClick r:id="rId3"/>
              </a:rPr>
              <a:t>https://recyt.fecyt.es/index.php/profesorado/article/view/69443</a:t>
            </a:r>
            <a:endParaRPr lang="es-ES" sz="1800" dirty="0"/>
          </a:p>
          <a:p>
            <a:pPr marL="228600" lvl="0" indent="-228600" algn="just">
              <a:spcAft>
                <a:spcPts val="0"/>
              </a:spcAft>
              <a:buFont typeface="+mj-lt"/>
              <a:buAutoNum type="arabicPeriod"/>
            </a:pPr>
            <a:r>
              <a:rPr lang="es-ES" sz="1800" dirty="0">
                <a:latin typeface="Arial"/>
                <a:ea typeface="Batang"/>
              </a:rPr>
              <a:t>Alonso, L. A., et al. Método para la formación de la competencia de emprendimiento en estudiantes universitarios. Rev. Espacios [Internet] 2020 [citado 2022 Mar 12]; 41(26): 228-244. Disponible en: </a:t>
            </a:r>
            <a:r>
              <a:rPr lang="es-ES" sz="1800" u="sng" dirty="0">
                <a:solidFill>
                  <a:srgbClr val="0000FF"/>
                </a:solidFill>
                <a:latin typeface="Arial"/>
                <a:ea typeface="Batang"/>
                <a:hlinkClick r:id="rId4"/>
              </a:rPr>
              <a:t>https://www.revistaespacios.com/a20v41n26/20412620.html</a:t>
            </a:r>
            <a:endParaRPr lang="es-ES" sz="1800" dirty="0"/>
          </a:p>
          <a:p>
            <a:pPr marL="228600" lvl="0" indent="-228600" algn="just">
              <a:spcAft>
                <a:spcPts val="0"/>
              </a:spcAft>
              <a:buFont typeface="+mj-lt"/>
              <a:buAutoNum type="arabicPeriod"/>
            </a:pPr>
            <a:r>
              <a:rPr lang="es-ES" sz="1800" dirty="0">
                <a:latin typeface="Arial"/>
                <a:ea typeface="Batang"/>
              </a:rPr>
              <a:t>Jiménez David, González Juan José, </a:t>
            </a:r>
            <a:r>
              <a:rPr lang="es-ES" sz="1800" dirty="0" err="1">
                <a:latin typeface="Arial"/>
                <a:ea typeface="Batang"/>
              </a:rPr>
              <a:t>Tornel</a:t>
            </a:r>
            <a:r>
              <a:rPr lang="es-ES" sz="1800" dirty="0">
                <a:latin typeface="Arial"/>
                <a:ea typeface="Batang"/>
              </a:rPr>
              <a:t>, María. Metodologías activas en la universidad y su relación con los enfoques de enseñanza. Revista de Currículum y Formación de Profesorado [Internet]. 2020; 24(1). Disponible en </a:t>
            </a:r>
            <a:r>
              <a:rPr lang="es-ES" sz="1800" u="sng" dirty="0" smtClean="0">
                <a:solidFill>
                  <a:srgbClr val="0000FF"/>
                </a:solidFill>
                <a:latin typeface="Arial"/>
                <a:ea typeface="Batang"/>
                <a:hlinkClick r:id="rId5"/>
              </a:rPr>
              <a:t>https</a:t>
            </a:r>
            <a:r>
              <a:rPr lang="es-ES" sz="1800" u="sng" dirty="0">
                <a:solidFill>
                  <a:srgbClr val="0000FF"/>
                </a:solidFill>
                <a:latin typeface="Arial"/>
                <a:ea typeface="Batang"/>
                <a:hlinkClick r:id="rId5"/>
              </a:rPr>
              <a:t>://recyt.fecyt.es/index.php/profesorado/article/view/78330</a:t>
            </a:r>
            <a:endParaRPr lang="es-ES" sz="1800" dirty="0"/>
          </a:p>
          <a:p>
            <a:pPr algn="just">
              <a:lnSpc>
                <a:spcPct val="115000"/>
              </a:lnSpc>
              <a:spcAft>
                <a:spcPts val="0"/>
              </a:spcAft>
              <a:buNone/>
            </a:pPr>
            <a:r>
              <a:rPr lang="es-ES" sz="1100" dirty="0">
                <a:latin typeface="Arial"/>
                <a:ea typeface="Calibri"/>
                <a:cs typeface="Times New Roman"/>
              </a:rPr>
              <a:t> </a:t>
            </a:r>
            <a:endParaRPr lang="es-ES" sz="1050" dirty="0">
              <a:effectLst/>
              <a:latin typeface="Calibri"/>
              <a:ea typeface="Calibri"/>
              <a:cs typeface="Times New Roman"/>
            </a:endParaRPr>
          </a:p>
        </p:txBody>
      </p:sp>
      <p:pic>
        <p:nvPicPr>
          <p:cNvPr id="1028"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74858" y="232513"/>
            <a:ext cx="5577387" cy="17839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Imagen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92288" y="389666"/>
            <a:ext cx="5472607" cy="1617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ángulo 1">
            <a:extLst>
              <a:ext uri="{FF2B5EF4-FFF2-40B4-BE49-F238E27FC236}">
                <a16:creationId xmlns:a16="http://schemas.microsoft.com/office/drawing/2014/main" xmlns="" id="{DF0CFE15-3718-484A-87BD-CF986B9888A1}"/>
              </a:ext>
            </a:extLst>
          </p:cNvPr>
          <p:cNvSpPr/>
          <p:nvPr/>
        </p:nvSpPr>
        <p:spPr>
          <a:xfrm>
            <a:off x="805937" y="6430652"/>
            <a:ext cx="20191581" cy="544775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2000" dirty="0">
                <a:solidFill>
                  <a:schemeClr val="tx1"/>
                </a:solidFill>
                <a:latin typeface="Arial" pitchFamily="34" charset="0"/>
                <a:cs typeface="Arial" pitchFamily="34" charset="0"/>
              </a:rPr>
              <a:t>La Educación Superior ha sufrido transformaciones que se dan por las </a:t>
            </a:r>
            <a:r>
              <a:rPr lang="es-ES" sz="2000" dirty="0" smtClean="0">
                <a:solidFill>
                  <a:schemeClr val="tx1"/>
                </a:solidFill>
                <a:latin typeface="Arial" pitchFamily="34" charset="0"/>
                <a:cs typeface="Arial" pitchFamily="34" charset="0"/>
              </a:rPr>
              <a:t>diversas necesidades </a:t>
            </a:r>
            <a:r>
              <a:rPr lang="es-ES" sz="2000" dirty="0">
                <a:solidFill>
                  <a:schemeClr val="tx1"/>
                </a:solidFill>
                <a:latin typeface="Arial" pitchFamily="34" charset="0"/>
                <a:cs typeface="Arial" pitchFamily="34" charset="0"/>
              </a:rPr>
              <a:t>que surgen en la sociedad. De acuerdo a las demandas exigidas </a:t>
            </a:r>
            <a:r>
              <a:rPr lang="es-ES" sz="2000" dirty="0" smtClean="0">
                <a:solidFill>
                  <a:schemeClr val="tx1"/>
                </a:solidFill>
                <a:latin typeface="Arial" pitchFamily="34" charset="0"/>
                <a:cs typeface="Arial" pitchFamily="34" charset="0"/>
              </a:rPr>
              <a:t>se establecen los principios </a:t>
            </a:r>
            <a:r>
              <a:rPr lang="es-ES" sz="2000" dirty="0">
                <a:solidFill>
                  <a:schemeClr val="tx1"/>
                </a:solidFill>
                <a:latin typeface="Arial" pitchFamily="34" charset="0"/>
                <a:cs typeface="Arial" pitchFamily="34" charset="0"/>
              </a:rPr>
              <a:t>rectores, funciones y características de la educación a </a:t>
            </a:r>
            <a:r>
              <a:rPr lang="es-ES" sz="2000" dirty="0" smtClean="0">
                <a:solidFill>
                  <a:schemeClr val="tx1"/>
                </a:solidFill>
                <a:latin typeface="Arial" pitchFamily="34" charset="0"/>
                <a:cs typeface="Arial" pitchFamily="34" charset="0"/>
              </a:rPr>
              <a:t>nivel global.</a:t>
            </a:r>
          </a:p>
          <a:p>
            <a:pPr algn="just"/>
            <a:r>
              <a:rPr lang="es-ES" sz="2000" dirty="0" smtClean="0">
                <a:solidFill>
                  <a:schemeClr val="tx1"/>
                </a:solidFill>
                <a:latin typeface="Arial" pitchFamily="34" charset="0"/>
                <a:cs typeface="Arial" pitchFamily="34" charset="0"/>
              </a:rPr>
              <a:t>En </a:t>
            </a:r>
            <a:r>
              <a:rPr lang="es-ES" sz="2000" dirty="0">
                <a:solidFill>
                  <a:schemeClr val="tx1"/>
                </a:solidFill>
                <a:latin typeface="Arial" pitchFamily="34" charset="0"/>
                <a:cs typeface="Arial" pitchFamily="34" charset="0"/>
              </a:rPr>
              <a:t>la época contemporánea la universidad de Medicina tiene el encargo social de </a:t>
            </a:r>
            <a:r>
              <a:rPr lang="es-ES" sz="2000" dirty="0" smtClean="0">
                <a:solidFill>
                  <a:schemeClr val="tx1"/>
                </a:solidFill>
                <a:latin typeface="Arial" pitchFamily="34" charset="0"/>
                <a:cs typeface="Arial" pitchFamily="34" charset="0"/>
              </a:rPr>
              <a:t>formar profesionales </a:t>
            </a:r>
            <a:r>
              <a:rPr lang="es-ES" sz="2000" dirty="0">
                <a:solidFill>
                  <a:schemeClr val="tx1"/>
                </a:solidFill>
                <a:latin typeface="Arial" pitchFamily="34" charset="0"/>
                <a:cs typeface="Arial" pitchFamily="34" charset="0"/>
              </a:rPr>
              <a:t>de la salud con alta calificación y nivel de preparación en sus </a:t>
            </a:r>
            <a:r>
              <a:rPr lang="es-ES" sz="2000" dirty="0" smtClean="0">
                <a:solidFill>
                  <a:schemeClr val="tx1"/>
                </a:solidFill>
                <a:latin typeface="Arial" pitchFamily="34" charset="0"/>
                <a:cs typeface="Arial" pitchFamily="34" charset="0"/>
              </a:rPr>
              <a:t>desempeños asistenciales</a:t>
            </a:r>
            <a:r>
              <a:rPr lang="es-ES" sz="2000" dirty="0">
                <a:solidFill>
                  <a:schemeClr val="tx1"/>
                </a:solidFill>
                <a:latin typeface="Arial" pitchFamily="34" charset="0"/>
                <a:cs typeface="Arial" pitchFamily="34" charset="0"/>
              </a:rPr>
              <a:t>, docentes, investigativos y administrativos.</a:t>
            </a:r>
          </a:p>
          <a:p>
            <a:pPr algn="just"/>
            <a:r>
              <a:rPr lang="es-ES" sz="2000" dirty="0">
                <a:solidFill>
                  <a:schemeClr val="tx1"/>
                </a:solidFill>
                <a:latin typeface="Arial" pitchFamily="34" charset="0"/>
                <a:cs typeface="Arial" pitchFamily="34" charset="0"/>
              </a:rPr>
              <a:t>Abraham </a:t>
            </a:r>
            <a:r>
              <a:rPr lang="es-ES" sz="2000" dirty="0" err="1">
                <a:solidFill>
                  <a:schemeClr val="tx1"/>
                </a:solidFill>
                <a:latin typeface="Arial" pitchFamily="34" charset="0"/>
                <a:cs typeface="Arial" pitchFamily="34" charset="0"/>
              </a:rPr>
              <a:t>Flexner</a:t>
            </a:r>
            <a:r>
              <a:rPr lang="es-ES" sz="2000" dirty="0">
                <a:solidFill>
                  <a:schemeClr val="tx1"/>
                </a:solidFill>
                <a:latin typeface="Arial" pitchFamily="34" charset="0"/>
                <a:cs typeface="Arial" pitchFamily="34" charset="0"/>
              </a:rPr>
              <a:t>, un eminente educador con numerosos aportes sobre la calidad de </a:t>
            </a:r>
            <a:r>
              <a:rPr lang="es-ES" sz="2000" dirty="0" smtClean="0">
                <a:solidFill>
                  <a:schemeClr val="tx1"/>
                </a:solidFill>
                <a:latin typeface="Arial" pitchFamily="34" charset="0"/>
                <a:cs typeface="Arial" pitchFamily="34" charset="0"/>
              </a:rPr>
              <a:t>la formación </a:t>
            </a:r>
            <a:r>
              <a:rPr lang="es-ES" sz="2000" dirty="0">
                <a:solidFill>
                  <a:schemeClr val="tx1"/>
                </a:solidFill>
                <a:latin typeface="Arial" pitchFamily="34" charset="0"/>
                <a:cs typeface="Arial" pitchFamily="34" charset="0"/>
              </a:rPr>
              <a:t>de los médicos durante el siglo XX documentó la importancia de dotar de </a:t>
            </a:r>
            <a:r>
              <a:rPr lang="es-ES" sz="2000" dirty="0" smtClean="0">
                <a:solidFill>
                  <a:schemeClr val="tx1"/>
                </a:solidFill>
                <a:latin typeface="Arial" pitchFamily="34" charset="0"/>
                <a:cs typeface="Arial" pitchFamily="34" charset="0"/>
              </a:rPr>
              <a:t>bases científicas </a:t>
            </a:r>
            <a:r>
              <a:rPr lang="es-ES" sz="2000" dirty="0">
                <a:solidFill>
                  <a:schemeClr val="tx1"/>
                </a:solidFill>
                <a:latin typeface="Arial" pitchFamily="34" charset="0"/>
                <a:cs typeface="Arial" pitchFamily="34" charset="0"/>
              </a:rPr>
              <a:t>la práctica. Una de las consecuencias derivadas de sus recomendaciones </a:t>
            </a:r>
            <a:r>
              <a:rPr lang="es-ES" sz="2000" dirty="0" smtClean="0">
                <a:solidFill>
                  <a:schemeClr val="tx1"/>
                </a:solidFill>
                <a:latin typeface="Arial" pitchFamily="34" charset="0"/>
                <a:cs typeface="Arial" pitchFamily="34" charset="0"/>
              </a:rPr>
              <a:t>fue la </a:t>
            </a:r>
            <a:r>
              <a:rPr lang="es-ES" sz="2000" dirty="0">
                <a:solidFill>
                  <a:schemeClr val="tx1"/>
                </a:solidFill>
                <a:latin typeface="Arial" pitchFamily="34" charset="0"/>
                <a:cs typeface="Arial" pitchFamily="34" charset="0"/>
              </a:rPr>
              <a:t>incorporación de las ciencias básicas biomédicas (CBB) en la carrera, con vistas a </a:t>
            </a:r>
            <a:r>
              <a:rPr lang="es-ES" sz="2000" dirty="0" smtClean="0">
                <a:solidFill>
                  <a:schemeClr val="tx1"/>
                </a:solidFill>
                <a:latin typeface="Arial" pitchFamily="34" charset="0"/>
                <a:cs typeface="Arial" pitchFamily="34" charset="0"/>
              </a:rPr>
              <a:t>su transferencia </a:t>
            </a:r>
            <a:r>
              <a:rPr lang="es-ES" sz="2000" dirty="0">
                <a:solidFill>
                  <a:schemeClr val="tx1"/>
                </a:solidFill>
                <a:latin typeface="Arial" pitchFamily="34" charset="0"/>
                <a:cs typeface="Arial" pitchFamily="34" charset="0"/>
              </a:rPr>
              <a:t>al aprendizaje de la clínica sobre bases científicas en los </a:t>
            </a:r>
            <a:r>
              <a:rPr lang="es-ES" sz="2000" dirty="0" smtClean="0">
                <a:solidFill>
                  <a:schemeClr val="tx1"/>
                </a:solidFill>
                <a:latin typeface="Arial" pitchFamily="34" charset="0"/>
                <a:cs typeface="Arial" pitchFamily="34" charset="0"/>
              </a:rPr>
              <a:t>currículos universitarios</a:t>
            </a:r>
            <a:r>
              <a:rPr lang="es-ES" sz="2000" dirty="0">
                <a:solidFill>
                  <a:schemeClr val="tx1"/>
                </a:solidFill>
                <a:latin typeface="Arial" pitchFamily="34" charset="0"/>
                <a:cs typeface="Arial" pitchFamily="34" charset="0"/>
              </a:rPr>
              <a:t>. (</a:t>
            </a:r>
            <a:r>
              <a:rPr lang="es-ES" sz="2000" dirty="0" err="1">
                <a:solidFill>
                  <a:schemeClr val="tx1"/>
                </a:solidFill>
                <a:latin typeface="Arial" pitchFamily="34" charset="0"/>
                <a:cs typeface="Arial" pitchFamily="34" charset="0"/>
              </a:rPr>
              <a:t>Vicedo</a:t>
            </a:r>
            <a:r>
              <a:rPr lang="es-ES" sz="2000" dirty="0">
                <a:solidFill>
                  <a:schemeClr val="tx1"/>
                </a:solidFill>
                <a:latin typeface="Arial" pitchFamily="34" charset="0"/>
                <a:cs typeface="Arial" pitchFamily="34" charset="0"/>
              </a:rPr>
              <a:t>, 2002, p.3)</a:t>
            </a:r>
          </a:p>
          <a:p>
            <a:pPr algn="just"/>
            <a:r>
              <a:rPr lang="es-ES" sz="2000" dirty="0">
                <a:solidFill>
                  <a:schemeClr val="tx1"/>
                </a:solidFill>
                <a:latin typeface="Arial" pitchFamily="34" charset="0"/>
                <a:cs typeface="Arial" pitchFamily="34" charset="0"/>
              </a:rPr>
              <a:t>A la disciplina Bases Biológicas de la Medicina (BBM) que constituye parte de las </a:t>
            </a:r>
            <a:r>
              <a:rPr lang="es-ES" sz="2000" dirty="0" smtClean="0">
                <a:solidFill>
                  <a:schemeClr val="tx1"/>
                </a:solidFill>
                <a:latin typeface="Arial" pitchFamily="34" charset="0"/>
                <a:cs typeface="Arial" pitchFamily="34" charset="0"/>
              </a:rPr>
              <a:t>CBB, le </a:t>
            </a:r>
            <a:r>
              <a:rPr lang="es-ES" sz="2000" dirty="0">
                <a:solidFill>
                  <a:schemeClr val="tx1"/>
                </a:solidFill>
                <a:latin typeface="Arial" pitchFamily="34" charset="0"/>
                <a:cs typeface="Arial" pitchFamily="34" charset="0"/>
              </a:rPr>
              <a:t>corresponde aportar una formación que le permita al estudiante su autonomía en el</a:t>
            </a:r>
          </a:p>
          <a:p>
            <a:pPr algn="just"/>
            <a:r>
              <a:rPr lang="es-ES" sz="2000" dirty="0">
                <a:solidFill>
                  <a:schemeClr val="tx1"/>
                </a:solidFill>
                <a:latin typeface="Arial" pitchFamily="34" charset="0"/>
                <a:cs typeface="Arial" pitchFamily="34" charset="0"/>
              </a:rPr>
              <a:t>aprendizaje a lo largo de la vida a partir de los cimientos conceptuales que </a:t>
            </a:r>
            <a:r>
              <a:rPr lang="es-ES" sz="2000" dirty="0" smtClean="0">
                <a:solidFill>
                  <a:schemeClr val="tx1"/>
                </a:solidFill>
                <a:latin typeface="Arial" pitchFamily="34" charset="0"/>
                <a:cs typeface="Arial" pitchFamily="34" charset="0"/>
              </a:rPr>
              <a:t>aportan, reconociendo </a:t>
            </a:r>
            <a:r>
              <a:rPr lang="es-ES" sz="2000" dirty="0">
                <a:solidFill>
                  <a:schemeClr val="tx1"/>
                </a:solidFill>
                <a:latin typeface="Arial" pitchFamily="34" charset="0"/>
                <a:cs typeface="Arial" pitchFamily="34" charset="0"/>
              </a:rPr>
              <a:t>el papel rector del modelo del profesional como exponente del encargo</a:t>
            </a:r>
          </a:p>
          <a:p>
            <a:pPr algn="just"/>
            <a:r>
              <a:rPr lang="es-ES" sz="2000" dirty="0" smtClean="0">
                <a:solidFill>
                  <a:schemeClr val="tx1"/>
                </a:solidFill>
                <a:latin typeface="Arial" pitchFamily="34" charset="0"/>
                <a:cs typeface="Arial" pitchFamily="34" charset="0"/>
              </a:rPr>
              <a:t>Social.</a:t>
            </a:r>
          </a:p>
          <a:p>
            <a:pPr algn="just"/>
            <a:r>
              <a:rPr lang="es-ES" sz="2000" dirty="0">
                <a:solidFill>
                  <a:schemeClr val="tx1"/>
                </a:solidFill>
                <a:latin typeface="Arial" pitchFamily="34" charset="0"/>
                <a:cs typeface="Arial" pitchFamily="34" charset="0"/>
              </a:rPr>
              <a:t>De ahí que la preparación del profesor de la disciplina BBM en los albores del siglo </a:t>
            </a:r>
            <a:r>
              <a:rPr lang="es-ES" sz="2000" dirty="0" smtClean="0">
                <a:solidFill>
                  <a:schemeClr val="tx1"/>
                </a:solidFill>
                <a:latin typeface="Arial" pitchFamily="34" charset="0"/>
                <a:cs typeface="Arial" pitchFamily="34" charset="0"/>
              </a:rPr>
              <a:t>XXI presupone </a:t>
            </a:r>
            <a:r>
              <a:rPr lang="es-ES" sz="2000" dirty="0">
                <a:solidFill>
                  <a:schemeClr val="tx1"/>
                </a:solidFill>
                <a:latin typeface="Arial" pitchFamily="34" charset="0"/>
                <a:cs typeface="Arial" pitchFamily="34" charset="0"/>
              </a:rPr>
              <a:t>no solo estar “actualizado con una elevada preparación teórica, sino </a:t>
            </a:r>
            <a:r>
              <a:rPr lang="es-ES" sz="2000" dirty="0" smtClean="0">
                <a:solidFill>
                  <a:schemeClr val="tx1"/>
                </a:solidFill>
                <a:latin typeface="Arial" pitchFamily="34" charset="0"/>
                <a:cs typeface="Arial" pitchFamily="34" charset="0"/>
              </a:rPr>
              <a:t>también, entre </a:t>
            </a:r>
            <a:r>
              <a:rPr lang="es-ES" sz="2000" dirty="0">
                <a:solidFill>
                  <a:schemeClr val="tx1"/>
                </a:solidFill>
                <a:latin typeface="Arial" pitchFamily="34" charset="0"/>
                <a:cs typeface="Arial" pitchFamily="34" charset="0"/>
              </a:rPr>
              <a:t>otras cosas, una buena preparación pedagógica que le permita desarrollar su </a:t>
            </a:r>
            <a:r>
              <a:rPr lang="es-ES" sz="2000" dirty="0" smtClean="0">
                <a:solidFill>
                  <a:schemeClr val="tx1"/>
                </a:solidFill>
                <a:latin typeface="Arial" pitchFamily="34" charset="0"/>
                <a:cs typeface="Arial" pitchFamily="34" charset="0"/>
              </a:rPr>
              <a:t>labor educativa </a:t>
            </a:r>
            <a:r>
              <a:rPr lang="es-ES" sz="2000" dirty="0">
                <a:solidFill>
                  <a:schemeClr val="tx1"/>
                </a:solidFill>
                <a:latin typeface="Arial" pitchFamily="34" charset="0"/>
                <a:cs typeface="Arial" pitchFamily="34" charset="0"/>
              </a:rPr>
              <a:t>de calidad como profesor...” (Ortiz y Mariño, 2011, p.23), la labor docente </a:t>
            </a:r>
            <a:r>
              <a:rPr lang="es-ES" sz="2000" dirty="0" smtClean="0">
                <a:solidFill>
                  <a:schemeClr val="tx1"/>
                </a:solidFill>
                <a:latin typeface="Arial" pitchFamily="34" charset="0"/>
                <a:cs typeface="Arial" pitchFamily="34" charset="0"/>
              </a:rPr>
              <a:t>debe estar </a:t>
            </a:r>
            <a:r>
              <a:rPr lang="es-ES" sz="2000" dirty="0">
                <a:solidFill>
                  <a:schemeClr val="tx1"/>
                </a:solidFill>
                <a:latin typeface="Arial" pitchFamily="34" charset="0"/>
                <a:cs typeface="Arial" pitchFamily="34" charset="0"/>
              </a:rPr>
              <a:t>sustentada en una permanente investigación </a:t>
            </a:r>
            <a:r>
              <a:rPr lang="es-ES" sz="2000" dirty="0" smtClean="0">
                <a:solidFill>
                  <a:schemeClr val="tx1"/>
                </a:solidFill>
                <a:latin typeface="Arial" pitchFamily="34" charset="0"/>
                <a:cs typeface="Arial" pitchFamily="34" charset="0"/>
              </a:rPr>
              <a:t>y actualización lo </a:t>
            </a:r>
            <a:r>
              <a:rPr lang="es-ES" sz="2000" dirty="0">
                <a:solidFill>
                  <a:schemeClr val="tx1"/>
                </a:solidFill>
                <a:latin typeface="Arial" pitchFamily="34" charset="0"/>
                <a:cs typeface="Arial" pitchFamily="34" charset="0"/>
              </a:rPr>
              <a:t>que permite mejorar </a:t>
            </a:r>
            <a:r>
              <a:rPr lang="es-ES" sz="2000" dirty="0" smtClean="0">
                <a:solidFill>
                  <a:schemeClr val="tx1"/>
                </a:solidFill>
                <a:latin typeface="Arial" pitchFamily="34" charset="0"/>
                <a:cs typeface="Arial" pitchFamily="34" charset="0"/>
              </a:rPr>
              <a:t>continuamente la </a:t>
            </a:r>
            <a:r>
              <a:rPr lang="es-ES" sz="2000" dirty="0">
                <a:solidFill>
                  <a:schemeClr val="tx1"/>
                </a:solidFill>
                <a:latin typeface="Arial" pitchFamily="34" charset="0"/>
                <a:cs typeface="Arial" pitchFamily="34" charset="0"/>
              </a:rPr>
              <a:t>profesión, comprometiéndose con las demás funciones sustantivas para el </a:t>
            </a:r>
            <a:r>
              <a:rPr lang="es-ES" sz="2000" dirty="0" smtClean="0">
                <a:solidFill>
                  <a:schemeClr val="tx1"/>
                </a:solidFill>
                <a:latin typeface="Arial" pitchFamily="34" charset="0"/>
                <a:cs typeface="Arial" pitchFamily="34" charset="0"/>
              </a:rPr>
              <a:t>desarrollo de </a:t>
            </a:r>
            <a:r>
              <a:rPr lang="es-ES" sz="2000" dirty="0">
                <a:solidFill>
                  <a:schemeClr val="tx1"/>
                </a:solidFill>
                <a:latin typeface="Arial" pitchFamily="34" charset="0"/>
                <a:cs typeface="Arial" pitchFamily="34" charset="0"/>
              </a:rPr>
              <a:t>la Educación Médica </a:t>
            </a:r>
            <a:r>
              <a:rPr lang="es-ES" sz="2000" dirty="0" smtClean="0">
                <a:solidFill>
                  <a:schemeClr val="tx1"/>
                </a:solidFill>
                <a:latin typeface="Arial" pitchFamily="34" charset="0"/>
                <a:cs typeface="Arial" pitchFamily="34" charset="0"/>
              </a:rPr>
              <a:t>Superior</a:t>
            </a:r>
            <a:r>
              <a:rPr lang="es-ES" sz="2000" dirty="0">
                <a:solidFill>
                  <a:schemeClr val="tx1"/>
                </a:solidFill>
                <a:latin typeface="Arial" pitchFamily="34" charset="0"/>
                <a:cs typeface="Arial" pitchFamily="34" charset="0"/>
              </a:rPr>
              <a:t>. El aprendizaje y la formación en línea ya forman parte del paradigma de la educación moderna, y tanto los educadores como las organizaciones siempre buscan las mejores formas para implementar sus programas educativos. En este sentido, las aulas virtuales se han convertido en los espacios educativos por excelencia del siglo </a:t>
            </a:r>
            <a:r>
              <a:rPr lang="es-ES" sz="2000" dirty="0" smtClean="0">
                <a:solidFill>
                  <a:schemeClr val="tx1"/>
                </a:solidFill>
                <a:latin typeface="Arial" pitchFamily="34" charset="0"/>
                <a:cs typeface="Arial" pitchFamily="34" charset="0"/>
              </a:rPr>
              <a:t>XXI.</a:t>
            </a:r>
            <a:r>
              <a:rPr lang="es-ES" sz="2000" dirty="0">
                <a:solidFill>
                  <a:schemeClr val="tx1"/>
                </a:solidFill>
                <a:latin typeface="Arial" pitchFamily="34" charset="0"/>
                <a:cs typeface="Arial" pitchFamily="34" charset="0"/>
              </a:rPr>
              <a:t> </a:t>
            </a:r>
            <a:r>
              <a:rPr lang="es-ES" sz="2000" dirty="0" smtClean="0">
                <a:solidFill>
                  <a:schemeClr val="tx1"/>
                </a:solidFill>
                <a:latin typeface="Arial" pitchFamily="34" charset="0"/>
                <a:cs typeface="Arial" pitchFamily="34" charset="0"/>
              </a:rPr>
              <a:t>Se utilizan </a:t>
            </a:r>
            <a:r>
              <a:rPr lang="es-ES" sz="2000" dirty="0">
                <a:solidFill>
                  <a:schemeClr val="tx1"/>
                </a:solidFill>
                <a:latin typeface="Arial" pitchFamily="34" charset="0"/>
                <a:cs typeface="Arial" pitchFamily="34" charset="0"/>
              </a:rPr>
              <a:t>ampliamente en la educación a distancia, los cursos en línea y el aprendizaje remoto. Ofrecen la ventaja de la flexibilidad, permitiendo que los alumnos accedan a contenidos educativos desde cualquier lugar</a:t>
            </a:r>
            <a:r>
              <a:rPr lang="es-ES" sz="2000" dirty="0" smtClean="0">
                <a:solidFill>
                  <a:schemeClr val="tx1"/>
                </a:solidFill>
                <a:latin typeface="Arial" pitchFamily="34" charset="0"/>
                <a:cs typeface="Arial" pitchFamily="34" charset="0"/>
              </a:rPr>
              <a:t>.</a:t>
            </a:r>
          </a:p>
        </p:txBody>
      </p:sp>
      <p:sp>
        <p:nvSpPr>
          <p:cNvPr id="3" name="Rectángulo 2">
            <a:extLst>
              <a:ext uri="{FF2B5EF4-FFF2-40B4-BE49-F238E27FC236}">
                <a16:creationId xmlns:a16="http://schemas.microsoft.com/office/drawing/2014/main" xmlns="" id="{7F55F91B-83D6-4CA8-99DF-1869EB100143}"/>
              </a:ext>
            </a:extLst>
          </p:cNvPr>
          <p:cNvSpPr/>
          <p:nvPr/>
        </p:nvSpPr>
        <p:spPr>
          <a:xfrm>
            <a:off x="805937" y="12347756"/>
            <a:ext cx="11089232" cy="117836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4400" dirty="0">
                <a:solidFill>
                  <a:schemeClr val="tx1"/>
                </a:solidFill>
                <a:latin typeface="Arial" panose="020B0604020202020204" pitchFamily="34" charset="0"/>
                <a:cs typeface="Arial" panose="020B0604020202020204" pitchFamily="34" charset="0"/>
              </a:rPr>
              <a:t>OBJETIVOS / OBJETIVES</a:t>
            </a:r>
            <a:endParaRPr lang="es-CU" sz="4400" dirty="0">
              <a:solidFill>
                <a:schemeClr val="tx1"/>
              </a:solidFill>
              <a:latin typeface="Arial" panose="020B0604020202020204" pitchFamily="34" charset="0"/>
              <a:cs typeface="Arial" panose="020B0604020202020204" pitchFamily="34" charset="0"/>
            </a:endParaRPr>
          </a:p>
        </p:txBody>
      </p:sp>
      <p:sp>
        <p:nvSpPr>
          <p:cNvPr id="7" name="Rectángulo 6">
            <a:extLst>
              <a:ext uri="{FF2B5EF4-FFF2-40B4-BE49-F238E27FC236}">
                <a16:creationId xmlns:a16="http://schemas.microsoft.com/office/drawing/2014/main" xmlns="" id="{0D85E264-E6E7-4CF7-8D19-61BB5211464C}"/>
              </a:ext>
            </a:extLst>
          </p:cNvPr>
          <p:cNvSpPr/>
          <p:nvPr/>
        </p:nvSpPr>
        <p:spPr>
          <a:xfrm>
            <a:off x="834005" y="13526116"/>
            <a:ext cx="20163513" cy="126281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2000" dirty="0" smtClean="0">
                <a:solidFill>
                  <a:schemeClr val="tx1"/>
                </a:solidFill>
                <a:latin typeface="Arial" pitchFamily="34" charset="0"/>
                <a:cs typeface="Arial" pitchFamily="34" charset="0"/>
              </a:rPr>
              <a:t>Proponer dimensiones </a:t>
            </a:r>
            <a:r>
              <a:rPr lang="es-ES" sz="2000" dirty="0">
                <a:solidFill>
                  <a:schemeClr val="tx1"/>
                </a:solidFill>
                <a:latin typeface="Arial" pitchFamily="34" charset="0"/>
                <a:cs typeface="Arial" pitchFamily="34" charset="0"/>
              </a:rPr>
              <a:t>para la preparación en el uso del aula </a:t>
            </a:r>
            <a:r>
              <a:rPr lang="es-ES" sz="2000" dirty="0" smtClean="0">
                <a:solidFill>
                  <a:schemeClr val="tx1"/>
                </a:solidFill>
                <a:latin typeface="Arial" pitchFamily="34" charset="0"/>
                <a:cs typeface="Arial" pitchFamily="34" charset="0"/>
              </a:rPr>
              <a:t>virtual de </a:t>
            </a:r>
            <a:r>
              <a:rPr lang="es-ES" sz="2000" dirty="0">
                <a:solidFill>
                  <a:schemeClr val="tx1"/>
                </a:solidFill>
                <a:latin typeface="Arial" pitchFamily="34" charset="0"/>
                <a:cs typeface="Arial" pitchFamily="34" charset="0"/>
              </a:rPr>
              <a:t>los docentes </a:t>
            </a:r>
            <a:r>
              <a:rPr lang="es-ES" sz="2000" dirty="0" smtClean="0">
                <a:solidFill>
                  <a:schemeClr val="tx1"/>
                </a:solidFill>
                <a:latin typeface="Arial" pitchFamily="34" charset="0"/>
                <a:cs typeface="Arial" pitchFamily="34" charset="0"/>
              </a:rPr>
              <a:t>de </a:t>
            </a:r>
            <a:r>
              <a:rPr lang="es-ES" sz="2000" dirty="0">
                <a:solidFill>
                  <a:schemeClr val="tx1"/>
                </a:solidFill>
                <a:latin typeface="Arial" pitchFamily="34" charset="0"/>
                <a:cs typeface="Arial" pitchFamily="34" charset="0"/>
              </a:rPr>
              <a:t>la disciplina </a:t>
            </a:r>
            <a:r>
              <a:rPr lang="es-ES" sz="2000" dirty="0" smtClean="0">
                <a:solidFill>
                  <a:schemeClr val="tx1"/>
                </a:solidFill>
                <a:latin typeface="Arial" pitchFamily="34" charset="0"/>
                <a:cs typeface="Arial" pitchFamily="34" charset="0"/>
              </a:rPr>
              <a:t>BBM</a:t>
            </a:r>
            <a:r>
              <a:rPr lang="es-ES" sz="1200" dirty="0" smtClean="0">
                <a:solidFill>
                  <a:schemeClr val="tx1"/>
                </a:solidFill>
              </a:rPr>
              <a:t>.</a:t>
            </a:r>
            <a:endParaRPr lang="es-CU" sz="1200" dirty="0">
              <a:solidFill>
                <a:schemeClr val="tx1"/>
              </a:solidFill>
            </a:endParaRPr>
          </a:p>
        </p:txBody>
      </p:sp>
    </p:spTree>
    <p:extLst>
      <p:ext uri="{BB962C8B-B14F-4D97-AF65-F5344CB8AC3E}">
        <p14:creationId xmlns:p14="http://schemas.microsoft.com/office/powerpoint/2010/main" val="372693090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TotalTime>
  <Words>1344</Words>
  <Application>Microsoft Office PowerPoint</Application>
  <PresentationFormat>Personalizado</PresentationFormat>
  <Paragraphs>67</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YO</dc:creator>
  <cp:lastModifiedBy>Dra. Mariela Dieguez Martinez</cp:lastModifiedBy>
  <cp:revision>26</cp:revision>
  <dcterms:created xsi:type="dcterms:W3CDTF">2015-12-19T20:13:13Z</dcterms:created>
  <dcterms:modified xsi:type="dcterms:W3CDTF">2025-04-08T20:11:17Z</dcterms:modified>
</cp:coreProperties>
</file>