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2FA30D15-7961-4447-AD03-EBB4057FD803}">
          <p14:sldIdLst/>
        </p14:section>
        <p14:section name="INTRODUCCIÓN/INTRODUCTIONSección sin título" id="{7BD38661-8B69-4F30-B3F4-00E44EE31ABE}">
          <p14:sldIdLst>
            <p14:sldId id="256"/>
          </p14:sldIdLst>
        </p14:section>
      </p14:sectionLst>
    </p:ext>
    <p:ext uri="{EFAFB233-063F-42B5-8137-9DF3F51BA10A}">
      <p15:sldGuideLst xmlns:p15="http://schemas.microsoft.com/office/powerpoint/2012/main">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570" y="24"/>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4"/>
            <a:ext cx="24483060" cy="7717631"/>
          </a:xfrm>
        </p:spPr>
        <p:txBody>
          <a:bodyPr/>
          <a:lstStyle/>
          <a:p>
            <a:r>
              <a:rPr lang="es-ES"/>
              <a:t>Haga clic para modificar el estilo de título del patrón</a:t>
            </a:r>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18327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97706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5" y="7567613"/>
            <a:ext cx="20412551" cy="1612868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35568" y="7567613"/>
            <a:ext cx="60767595" cy="1612868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74375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81288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6200" b="1" cap="all"/>
            </a:lvl1pPr>
          </a:lstStyle>
          <a:p>
            <a:r>
              <a:rPr lang="es-ES"/>
              <a:t>Haga clic para modificar el estilo de título del patrón</a:t>
            </a:r>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3093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33046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50"/>
            <a:ext cx="25923240" cy="600075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6"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30488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1730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0466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2"/>
            <a:ext cx="9476186" cy="6100763"/>
          </a:xfrm>
        </p:spPr>
        <p:txBody>
          <a:bodyPr anchor="b"/>
          <a:lstStyle>
            <a:lvl1pPr algn="l">
              <a:defRPr sz="8100" b="1"/>
            </a:lvl1pPr>
          </a:lstStyle>
          <a:p>
            <a:r>
              <a:rPr lang="es-ES"/>
              <a:t>Haga clic para modificar el estilo de título del patrón</a:t>
            </a:r>
          </a:p>
        </p:txBody>
      </p:sp>
      <p:sp>
        <p:nvSpPr>
          <p:cNvPr id="3"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60255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0"/>
            <a:ext cx="17282160" cy="2975375"/>
          </a:xfrm>
        </p:spPr>
        <p:txBody>
          <a:bodyPr anchor="b"/>
          <a:lstStyle>
            <a:lvl1pPr algn="l">
              <a:defRPr sz="8100" b="1"/>
            </a:lvl1pPr>
          </a:lstStyle>
          <a:p>
            <a:r>
              <a:rPr lang="es-ES"/>
              <a:t>Haga clic para modificar el estilo de título del patrón</a:t>
            </a:r>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s-ES"/>
          </a:p>
        </p:txBody>
      </p:sp>
      <p:sp>
        <p:nvSpPr>
          <p:cNvPr id="4" name="3 Marcador de texto"/>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63487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50"/>
            <a:ext cx="25923240" cy="6000750"/>
          </a:xfrm>
          <a:prstGeom prst="rect">
            <a:avLst/>
          </a:prstGeom>
        </p:spPr>
        <p:txBody>
          <a:bodyPr vert="horz" lIns="370332" tIns="185166" rIns="370332" bIns="185166"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D420A1A9-8871-469B-9AFE-42C7B039F3DC}" type="datetimeFigureOut">
              <a:rPr lang="es-ES" smtClean="0"/>
              <a:t>09/04/2025</a:t>
            </a:fld>
            <a:endParaRPr lang="es-ES"/>
          </a:p>
        </p:txBody>
      </p:sp>
      <p:sp>
        <p:nvSpPr>
          <p:cNvPr id="5" name="4 Marcador de pie de página"/>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592E1AAB-64FC-4E22-86F8-0A832EA4E953}" type="slidenum">
              <a:rPr lang="es-ES" smtClean="0"/>
              <a:t>‹Nº›</a:t>
            </a:fld>
            <a:endParaRPr lang="es-ES"/>
          </a:p>
        </p:txBody>
      </p:sp>
    </p:spTree>
    <p:extLst>
      <p:ext uri="{BB962C8B-B14F-4D97-AF65-F5344CB8AC3E}">
        <p14:creationId xmlns:p14="http://schemas.microsoft.com/office/powerpoint/2010/main" val="367113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anose="020B0604020202020204"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anose="020B0604020202020204"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cielo.sld.cu/scielo.php?script=sci_arttext&amp;pid=S1029-30432017000200003" TargetMode="External"/><Relationship Id="rId7" Type="http://schemas.openxmlformats.org/officeDocument/2006/relationships/image" Target="../media/image3.png"/><Relationship Id="rId2" Type="http://schemas.openxmlformats.org/officeDocument/2006/relationships/hyperlink" Target="mailto:georgevz@infomed.sld.cu"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opuntiabrava.ult.edu.cu/index.php/opuntiabrava/article/view/11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957426" y="1073191"/>
            <a:ext cx="14197902" cy="990777"/>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4000" b="1" dirty="0"/>
              <a:t>XV SEMINARIOCIENTÍFICO METODOLÓGICO</a:t>
            </a:r>
            <a:endParaRPr lang="es-ES" altLang="es-ES" sz="4000" b="1" dirty="0">
              <a:latin typeface="Times New Roman" pitchFamily="16" charset="0"/>
            </a:endParaRPr>
          </a:p>
        </p:txBody>
      </p:sp>
      <p:sp>
        <p:nvSpPr>
          <p:cNvPr id="5" name="Text Box 4"/>
          <p:cNvSpPr txBox="1">
            <a:spLocks noChangeArrowheads="1"/>
          </p:cNvSpPr>
          <p:nvPr/>
        </p:nvSpPr>
        <p:spPr bwMode="auto">
          <a:xfrm>
            <a:off x="648272" y="2232498"/>
            <a:ext cx="27507056" cy="1728119"/>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None/>
              <a:defRPr/>
            </a:pPr>
            <a:r>
              <a:rPr lang="es-ES" sz="4400" b="1" dirty="0"/>
              <a:t>METODOLOGÍA PARA LA FORMACIÓN DE LA COMPETENCIA DE PROMOCION Y PREVENCIÓN</a:t>
            </a:r>
            <a:r>
              <a:rPr lang="es-ES" sz="4400" dirty="0"/>
              <a:t> </a:t>
            </a:r>
            <a:r>
              <a:rPr lang="es-ES" sz="4400" b="1" dirty="0"/>
              <a:t>DE LA SALUD EN ESTUDIANTES DE </a:t>
            </a:r>
            <a:r>
              <a:rPr lang="es-ES" sz="4400" b="1" dirty="0" smtClean="0"/>
              <a:t>MEDICINA</a:t>
            </a:r>
            <a:endParaRPr lang="es-ES" sz="4400" dirty="0"/>
          </a:p>
        </p:txBody>
      </p:sp>
      <p:sp>
        <p:nvSpPr>
          <p:cNvPr id="6" name="Text Box 6"/>
          <p:cNvSpPr txBox="1">
            <a:spLocks noChangeArrowheads="1"/>
          </p:cNvSpPr>
          <p:nvPr/>
        </p:nvSpPr>
        <p:spPr bwMode="auto">
          <a:xfrm>
            <a:off x="1224336" y="4010315"/>
            <a:ext cx="25994888" cy="743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0283" tIns="185143" rIns="370283" bIns="185143">
            <a:spAutoFit/>
          </a:bodyPr>
          <a:lstStyle>
            <a:lvl1pPr defTabSz="4319588">
              <a:spcBef>
                <a:spcPct val="20000"/>
              </a:spcBef>
              <a:buChar char="•"/>
              <a:defRPr sz="12900">
                <a:solidFill>
                  <a:schemeClr val="tx1"/>
                </a:solidFill>
                <a:latin typeface="Arial" charset="0"/>
              </a:defRPr>
            </a:lvl1pPr>
            <a:lvl2pPr marL="742950" indent="-285750" defTabSz="4319588">
              <a:spcBef>
                <a:spcPct val="20000"/>
              </a:spcBef>
              <a:buChar char="–"/>
              <a:defRPr sz="11400">
                <a:solidFill>
                  <a:schemeClr val="tx1"/>
                </a:solidFill>
                <a:latin typeface="Arial" charset="0"/>
              </a:defRPr>
            </a:lvl2pPr>
            <a:lvl3pPr marL="1143000" indent="-228600" defTabSz="4319588">
              <a:spcBef>
                <a:spcPct val="20000"/>
              </a:spcBef>
              <a:buChar char="•"/>
              <a:defRPr sz="9600">
                <a:solidFill>
                  <a:schemeClr val="tx1"/>
                </a:solidFill>
                <a:latin typeface="Arial" charset="0"/>
              </a:defRPr>
            </a:lvl3pPr>
            <a:lvl4pPr marL="1600200" indent="-228600" defTabSz="4319588">
              <a:spcBef>
                <a:spcPct val="20000"/>
              </a:spcBef>
              <a:buChar char="–"/>
              <a:defRPr sz="8100">
                <a:solidFill>
                  <a:schemeClr val="tx1"/>
                </a:solidFill>
                <a:latin typeface="Arial" charset="0"/>
              </a:defRPr>
            </a:lvl4pPr>
            <a:lvl5pPr marL="2057400" indent="-228600" defTabSz="4319588">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a:spcBef>
                <a:spcPct val="0"/>
              </a:spcBef>
              <a:buNone/>
            </a:pPr>
            <a:r>
              <a:rPr lang="es-ES" sz="2400" dirty="0"/>
              <a:t>Dr.C. George Augusto Velázquez </a:t>
            </a:r>
            <a:r>
              <a:rPr lang="es-ES" sz="2400" dirty="0" smtClean="0"/>
              <a:t>Zúñiga</a:t>
            </a:r>
            <a:r>
              <a:rPr lang="es-ES" sz="2400" baseline="30000" dirty="0" smtClean="0"/>
              <a:t>.</a:t>
            </a:r>
            <a:r>
              <a:rPr lang="es-ES" sz="2400" dirty="0" smtClean="0"/>
              <a:t>. Correo: </a:t>
            </a:r>
            <a:r>
              <a:rPr lang="es-ES" sz="2400" dirty="0" smtClean="0">
                <a:hlinkClick r:id="rId2"/>
              </a:rPr>
              <a:t>georgevz@infomed.sld.cu</a:t>
            </a:r>
            <a:r>
              <a:rPr lang="es-ES" sz="2400" dirty="0"/>
              <a:t> </a:t>
            </a:r>
            <a:r>
              <a:rPr lang="es-ES" sz="2400" dirty="0" smtClean="0"/>
              <a:t>, Dr.C</a:t>
            </a:r>
            <a:r>
              <a:rPr lang="es-ES" sz="2400" dirty="0"/>
              <a:t>. Verónica Aleyda Velázquez </a:t>
            </a:r>
            <a:r>
              <a:rPr lang="es-ES" sz="2400" dirty="0" smtClean="0"/>
              <a:t>González, </a:t>
            </a:r>
            <a:r>
              <a:rPr lang="es-ES" sz="2400" dirty="0" err="1" smtClean="0"/>
              <a:t>M.Sc</a:t>
            </a:r>
            <a:r>
              <a:rPr lang="es-ES" sz="2400" dirty="0"/>
              <a:t>. Dra. Rita María González </a:t>
            </a:r>
            <a:r>
              <a:rPr lang="es-ES" sz="2400" dirty="0" smtClean="0"/>
              <a:t>Morales</a:t>
            </a:r>
            <a:endParaRPr lang="es-ES" altLang="es-ES" sz="4000" dirty="0"/>
          </a:p>
        </p:txBody>
      </p:sp>
      <p:sp>
        <p:nvSpPr>
          <p:cNvPr id="11" name="Text Box 7"/>
          <p:cNvSpPr txBox="1">
            <a:spLocks noChangeArrowheads="1"/>
          </p:cNvSpPr>
          <p:nvPr/>
        </p:nvSpPr>
        <p:spPr bwMode="auto">
          <a:xfrm>
            <a:off x="790850" y="4906273"/>
            <a:ext cx="11017223"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lvl="0" algn="ctr" defTabSz="3703320" eaLnBrk="1" hangingPunct="1"/>
            <a:r>
              <a:rPr lang="es-ES" sz="4400" dirty="0">
                <a:solidFill>
                  <a:schemeClr val="tx1"/>
                </a:solidFill>
                <a:latin typeface="Arial" panose="020B0604020202020204" pitchFamily="34" charset="0"/>
                <a:cs typeface="Arial" panose="020B0604020202020204" pitchFamily="34" charset="0"/>
              </a:rPr>
              <a:t>INTRODUCCIÓN / INTRODUCTION</a:t>
            </a:r>
            <a:endParaRPr lang="es-CU" sz="4400" dirty="0">
              <a:solidFill>
                <a:schemeClr val="tx1"/>
              </a:solidFill>
              <a:latin typeface="Arial" panose="020B0604020202020204" pitchFamily="34" charset="0"/>
              <a:cs typeface="Arial" panose="020B0604020202020204" pitchFamily="34" charset="0"/>
            </a:endParaRPr>
          </a:p>
        </p:txBody>
      </p:sp>
      <p:sp>
        <p:nvSpPr>
          <p:cNvPr id="12" name="Text Box 8"/>
          <p:cNvSpPr txBox="1">
            <a:spLocks noChangeArrowheads="1"/>
          </p:cNvSpPr>
          <p:nvPr/>
        </p:nvSpPr>
        <p:spPr bwMode="auto">
          <a:xfrm>
            <a:off x="14948847" y="5004246"/>
            <a:ext cx="12097344" cy="1050925"/>
          </a:xfrm>
          <a:prstGeom prst="rect">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MÉTODO / METHOD</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4" name="Text Box 12"/>
          <p:cNvSpPr txBox="1">
            <a:spLocks noChangeArrowheads="1"/>
          </p:cNvSpPr>
          <p:nvPr/>
        </p:nvSpPr>
        <p:spPr bwMode="auto">
          <a:xfrm>
            <a:off x="14221780" y="6583741"/>
            <a:ext cx="13625722" cy="4805885"/>
          </a:xfrm>
          <a:prstGeom prst="rect">
            <a:avLst/>
          </a:prstGeom>
          <a:solidFill>
            <a:schemeClr val="bg1"/>
          </a:solidFill>
          <a:ln w="12700">
            <a:solidFill>
              <a:schemeClr val="tx1"/>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 altLang="es-ES" sz="3200" dirty="0"/>
              <a:t>Se realizó un estudio con enfoque mixto, de tipo pre-experimental. La población fue de 1100 estudiantes de primer y segundo año de Medicina de la Universidad de Ciencias </a:t>
            </a:r>
            <a:r>
              <a:rPr lang="es-ES" altLang="es-ES" sz="3200" dirty="0" smtClean="0"/>
              <a:t>Médicas durante el curso 2024, </a:t>
            </a:r>
            <a:r>
              <a:rPr lang="es-ES" altLang="es-ES" sz="3200" dirty="0"/>
              <a:t>del municipio Holguín, de ellos, se extrajo una muestra de 165 estudiantes mediante el muestreo probabilístico aleatorio simple. Se emplearon los métodos de análisis, síntesis, inducción, deducción, sistémico, modelación, hipotético – deductivo, revisión de documentos, entrevistas, encuestas, la observación, talleres de socialización, el Alfa de </a:t>
            </a:r>
            <a:r>
              <a:rPr lang="es-ES" altLang="es-ES" sz="3200" dirty="0" err="1"/>
              <a:t>Cronbach</a:t>
            </a:r>
            <a:r>
              <a:rPr lang="es-ES" altLang="es-ES" sz="3200" dirty="0"/>
              <a:t> y la prueba de Rangos con Signos de Wilcoxon. </a:t>
            </a:r>
            <a:endParaRPr lang="es-ES_tradnl" altLang="es-ES" sz="3700" dirty="0"/>
          </a:p>
        </p:txBody>
      </p:sp>
      <p:sp>
        <p:nvSpPr>
          <p:cNvPr id="15" name="Text Box 21"/>
          <p:cNvSpPr txBox="1">
            <a:spLocks noChangeArrowheads="1"/>
          </p:cNvSpPr>
          <p:nvPr/>
        </p:nvSpPr>
        <p:spPr bwMode="auto">
          <a:xfrm>
            <a:off x="720280" y="15121930"/>
            <a:ext cx="9787383"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RESULTADOS / RESULTS</a:t>
            </a:r>
            <a:endParaRPr lang="es-ES" altLang="es-ES" sz="4400" dirty="0">
              <a:ln w="18415" cmpd="sng">
                <a:solidFill>
                  <a:srgbClr val="FFFFFF"/>
                </a:solidFill>
                <a:prstDash val="solid"/>
              </a:ln>
              <a:solidFill>
                <a:schemeClr val="tx1"/>
              </a:solidFill>
            </a:endParaRPr>
          </a:p>
        </p:txBody>
      </p:sp>
      <p:sp>
        <p:nvSpPr>
          <p:cNvPr id="16" name="Text Box 18"/>
          <p:cNvSpPr txBox="1">
            <a:spLocks noChangeArrowheads="1"/>
          </p:cNvSpPr>
          <p:nvPr/>
        </p:nvSpPr>
        <p:spPr bwMode="auto">
          <a:xfrm>
            <a:off x="792288" y="16569530"/>
            <a:ext cx="13165138" cy="8868535"/>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None/>
              <a:defRPr/>
            </a:pPr>
            <a:r>
              <a:rPr lang="es-ES" sz="3200" dirty="0"/>
              <a:t>Se aportó como resultado científico una metodología con</a:t>
            </a:r>
            <a:r>
              <a:rPr lang="es-MX" sz="3200" dirty="0"/>
              <a:t> e</a:t>
            </a:r>
            <a:r>
              <a:rPr lang="es-ES" sz="3200" dirty="0"/>
              <a:t>l perfil de la competencia de promoción y prevención de la salud en la Atención Primaria de Salud que singulariza al Médico General, así como el método formativo promocional-preventivo de la salud comunitaria, expresa como novedad científica el establecimiento de una dinámica de formación basada en proyectos como forma de organización del Trabajo Comunitario Integral y el estilo electrónico de aprendizaje móvil (m-Learning). </a:t>
            </a:r>
            <a:endParaRPr lang="es-ES" sz="3200" b="1"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sp>
        <p:nvSpPr>
          <p:cNvPr id="17" name="Text Box 17"/>
          <p:cNvSpPr txBox="1">
            <a:spLocks noChangeArrowheads="1"/>
          </p:cNvSpPr>
          <p:nvPr/>
        </p:nvSpPr>
        <p:spPr bwMode="auto">
          <a:xfrm>
            <a:off x="14440916" y="15265946"/>
            <a:ext cx="13714412" cy="9484088"/>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sp>
        <p:nvSpPr>
          <p:cNvPr id="18" name="Text Box 9"/>
          <p:cNvSpPr txBox="1">
            <a:spLocks noChangeArrowheads="1"/>
          </p:cNvSpPr>
          <p:nvPr/>
        </p:nvSpPr>
        <p:spPr bwMode="auto">
          <a:xfrm>
            <a:off x="1224336" y="25848153"/>
            <a:ext cx="20073786"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CONCLUSIONES / CONCLUSIONS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9" name="Text Box 14"/>
          <p:cNvSpPr txBox="1">
            <a:spLocks noChangeArrowheads="1"/>
          </p:cNvSpPr>
          <p:nvPr/>
        </p:nvSpPr>
        <p:spPr bwMode="auto">
          <a:xfrm>
            <a:off x="792288" y="27484864"/>
            <a:ext cx="27320750" cy="3559389"/>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None/>
              <a:defRPr/>
            </a:pPr>
            <a:r>
              <a:rPr lang="es-ES" sz="3200" dirty="0"/>
              <a:t>Al aplicar la metodología y realizar un pre-experimento pedagógico, se demostró, un 95,0% de confianza, que se contribuye al mejoramiento de la formación de la competencia de promoción y prevención de la salud en el estudiante de Medicina en correspondencia con las funciones del Médico General que establece el modelo del profesional, aspecto que permitió constatar la hipótesis de la investigación.</a:t>
            </a:r>
            <a:endParaRPr lang="es-ES" sz="3200" b="1"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sp>
        <p:nvSpPr>
          <p:cNvPr id="20" name="Text Box 15"/>
          <p:cNvSpPr txBox="1">
            <a:spLocks noChangeArrowheads="1"/>
          </p:cNvSpPr>
          <p:nvPr/>
        </p:nvSpPr>
        <p:spPr bwMode="auto">
          <a:xfrm>
            <a:off x="2160440" y="30424545"/>
            <a:ext cx="14473608"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REFERENCIAS / REFERENCES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22" name="Text Box 13"/>
          <p:cNvSpPr txBox="1">
            <a:spLocks noChangeArrowheads="1"/>
          </p:cNvSpPr>
          <p:nvPr/>
        </p:nvSpPr>
        <p:spPr bwMode="auto">
          <a:xfrm>
            <a:off x="690786" y="31750606"/>
            <a:ext cx="27392758" cy="4067221"/>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marL="457200" lvl="0" indent="-457200">
              <a:buFont typeface="+mj-lt"/>
              <a:buAutoNum type="arabicPeriod"/>
            </a:pPr>
            <a:r>
              <a:rPr lang="es-ES" sz="2400" dirty="0"/>
              <a:t>Salas Perea RS, Salas Mainegra L, Salas Mainegra A. Las competencias y la educación médica cubana. La Habana: Editorial Ciencias Médicas; 2022.</a:t>
            </a:r>
          </a:p>
          <a:p>
            <a:pPr marL="457200" lvl="0" indent="-457200">
              <a:buFont typeface="+mj-lt"/>
              <a:buAutoNum type="arabicPeriod"/>
            </a:pPr>
            <a:r>
              <a:rPr lang="es-ES" sz="2400" dirty="0"/>
              <a:t>Ministerio de Salud Pública. Plan de estudios E de la formación del estudiante de Medicina. La Habana: MINSAP; 2019.</a:t>
            </a:r>
          </a:p>
          <a:p>
            <a:pPr marL="457200" lvl="0" indent="-457200">
              <a:buFont typeface="+mj-lt"/>
              <a:buAutoNum type="arabicPeriod"/>
            </a:pPr>
            <a:r>
              <a:rPr lang="es-ES" sz="2400" dirty="0"/>
              <a:t>Ministerio de Salud Pública. Indicación para la reorganización del trabajo comunitario integral (TCI) y el proceso docente educativo (DPE) en las instituciones de educación superior adscriptas al MINSAP, ante la situación epidemiológica de cada territorio. La Habana: MINSAP; 2021.</a:t>
            </a:r>
          </a:p>
          <a:p>
            <a:pPr marL="457200" lvl="0" indent="-457200">
              <a:buFont typeface="+mj-lt"/>
              <a:buAutoNum type="arabicPeriod"/>
            </a:pPr>
            <a:r>
              <a:rPr lang="es-ES" sz="2400" dirty="0"/>
              <a:t>Pupo Ávila NL, Acosta Cabrera OS. Promoción y Educación para la Salud. En: Medicina General Integral Salud y Medicina. 3 ed. Vol I. La Habana: Editorial Ciencias Médicas; 2014. p. 121 -4.</a:t>
            </a:r>
          </a:p>
          <a:p>
            <a:pPr marL="457200" lvl="0" indent="-457200">
              <a:buFont typeface="+mj-lt"/>
              <a:buAutoNum type="arabicPeriod"/>
            </a:pPr>
            <a:r>
              <a:rPr lang="es-ES" sz="2400" dirty="0"/>
              <a:t>Quintero </a:t>
            </a:r>
            <a:r>
              <a:rPr lang="es-ES" sz="2400" dirty="0" err="1"/>
              <a:t>Fleites</a:t>
            </a:r>
            <a:r>
              <a:rPr lang="es-ES" sz="2400" dirty="0"/>
              <a:t> EJ, De la Mella Quintero SF, Gómez López L. La promoción de la salud y su vínculo con la prevención primaria. Revista Mediocentro Electrónica. 2017 [acceso 28/10/2022];21(2):101 -11. Disponible en: </a:t>
            </a:r>
            <a:r>
              <a:rPr lang="es-ES" sz="2400" u="sng" dirty="0">
                <a:hlinkClick r:id="rId3"/>
              </a:rPr>
              <a:t>http://</a:t>
            </a:r>
            <a:r>
              <a:rPr lang="es-ES" sz="2400" u="sng" dirty="0" smtClean="0">
                <a:hlinkClick r:id="rId3"/>
              </a:rPr>
              <a:t>scielo.sld.cu/scielo.php?script=sci_arttext&amp;pid=S1029-30432017000200003</a:t>
            </a:r>
            <a:endParaRPr lang="es-ES" sz="2400" dirty="0"/>
          </a:p>
          <a:p>
            <a:pPr marL="457200" lvl="0" indent="-457200">
              <a:buFont typeface="+mj-lt"/>
              <a:buAutoNum type="arabicPeriod"/>
            </a:pPr>
            <a:r>
              <a:rPr lang="es-ES" altLang="es-ES" sz="2400" dirty="0" smtClean="0"/>
              <a:t>Montano </a:t>
            </a:r>
            <a:r>
              <a:rPr lang="es-ES" altLang="es-ES" sz="2400" dirty="0"/>
              <a:t>Perdomo D, </a:t>
            </a:r>
            <a:r>
              <a:rPr lang="es-ES" altLang="es-ES" sz="2400" dirty="0" err="1"/>
              <a:t>Verdecia</a:t>
            </a:r>
            <a:r>
              <a:rPr lang="es-ES" altLang="es-ES" sz="2400" dirty="0"/>
              <a:t> </a:t>
            </a:r>
            <a:r>
              <a:rPr lang="es-ES" altLang="es-ES" sz="2400" dirty="0" err="1"/>
              <a:t>Inerárity</a:t>
            </a:r>
            <a:r>
              <a:rPr lang="es-ES" altLang="es-ES" sz="2400" dirty="0"/>
              <a:t> PI. El trabajo comunitario integrado como fortaleza para la seguridad nacional de Cuba. Revista Opuntia Brava. 2021 [acceso 20/10/2022];13(2):104-18. Disponible en: </a:t>
            </a:r>
            <a:r>
              <a:rPr lang="es-ES" altLang="es-ES" sz="2400" dirty="0">
                <a:hlinkClick r:id="rId4"/>
              </a:rPr>
              <a:t>https://</a:t>
            </a:r>
            <a:r>
              <a:rPr lang="es-ES" altLang="es-ES" sz="2400" dirty="0" smtClean="0">
                <a:hlinkClick r:id="rId4"/>
              </a:rPr>
              <a:t>opuntiabrava.ult.edu.cu/index.php/opuntiabrava/article/view/1163</a:t>
            </a:r>
            <a:r>
              <a:rPr lang="es-ES" altLang="es-ES" sz="2400" dirty="0" smtClean="0"/>
              <a:t> </a:t>
            </a:r>
            <a:endParaRPr lang="es-ES_tradnl" altLang="es-ES" sz="2400" dirty="0"/>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4858" y="232513"/>
            <a:ext cx="5577387" cy="178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Imagen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288" y="389666"/>
            <a:ext cx="5472607" cy="161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 xmlns:a16="http://schemas.microsoft.com/office/drawing/2014/main" id="{DF0CFE15-3718-484A-87BD-CF986B9888A1}"/>
              </a:ext>
            </a:extLst>
          </p:cNvPr>
          <p:cNvSpPr/>
          <p:nvPr/>
        </p:nvSpPr>
        <p:spPr>
          <a:xfrm>
            <a:off x="805937" y="6430652"/>
            <a:ext cx="11017224" cy="35982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800" dirty="0">
                <a:solidFill>
                  <a:schemeClr val="tx1"/>
                </a:solidFill>
                <a:latin typeface="Arial" panose="020B0604020202020204" pitchFamily="34" charset="0"/>
                <a:cs typeface="Arial" panose="020B0604020202020204" pitchFamily="34" charset="0"/>
              </a:rPr>
              <a:t>Hoy día se requiere formar a estudiantes de la carrera de Medicina que sean competentes en el </a:t>
            </a:r>
            <a:r>
              <a:rPr lang="es-ES" sz="2800" dirty="0" smtClean="0">
                <a:solidFill>
                  <a:schemeClr val="tx1"/>
                </a:solidFill>
                <a:latin typeface="Arial" panose="020B0604020202020204" pitchFamily="34" charset="0"/>
                <a:cs typeface="Arial" panose="020B0604020202020204" pitchFamily="34" charset="0"/>
              </a:rPr>
              <a:t>cumplimiento </a:t>
            </a:r>
            <a:r>
              <a:rPr lang="es-ES" sz="2800" dirty="0">
                <a:solidFill>
                  <a:schemeClr val="tx1"/>
                </a:solidFill>
                <a:latin typeface="Arial" panose="020B0604020202020204" pitchFamily="34" charset="0"/>
                <a:cs typeface="Arial" panose="020B0604020202020204" pitchFamily="34" charset="0"/>
              </a:rPr>
              <a:t>de sus funciones en los niveles de atención en salud. En el diagnóstico realizado al estado de la formación de los estudiantes de Medicina de la Universidad Ciencias Médicas de Holguín, permitió constatar la existencia de insuficiencias que presentan los estudiantes en la formación de la competencia de promoción y prevención de la salud, que limitan el cumplimiento de su función docente - educativa una vez egresados. </a:t>
            </a:r>
            <a:endParaRPr lang="es-CU" sz="2800" dirty="0">
              <a:solidFill>
                <a:schemeClr val="tx1"/>
              </a:solidFill>
              <a:latin typeface="Arial" panose="020B0604020202020204" pitchFamily="34" charset="0"/>
              <a:cs typeface="Arial" panose="020B0604020202020204" pitchFamily="34" charset="0"/>
            </a:endParaRPr>
          </a:p>
        </p:txBody>
      </p:sp>
      <p:sp>
        <p:nvSpPr>
          <p:cNvPr id="3" name="Rectángulo 2">
            <a:extLst>
              <a:ext uri="{FF2B5EF4-FFF2-40B4-BE49-F238E27FC236}">
                <a16:creationId xmlns="" xmlns:a16="http://schemas.microsoft.com/office/drawing/2014/main" id="{7F55F91B-83D6-4CA8-99DF-1869EB100143}"/>
              </a:ext>
            </a:extLst>
          </p:cNvPr>
          <p:cNvSpPr/>
          <p:nvPr/>
        </p:nvSpPr>
        <p:spPr>
          <a:xfrm>
            <a:off x="720279" y="10587552"/>
            <a:ext cx="11089232" cy="1178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a:solidFill>
                  <a:schemeClr val="tx1"/>
                </a:solidFill>
                <a:latin typeface="Arial" panose="020B0604020202020204" pitchFamily="34" charset="0"/>
                <a:cs typeface="Arial" panose="020B0604020202020204" pitchFamily="34" charset="0"/>
              </a:rPr>
              <a:t>OBJETIVOS / OBJETIVES</a:t>
            </a:r>
            <a:endParaRPr lang="es-CU" sz="4400" dirty="0">
              <a:solidFill>
                <a:schemeClr val="tx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 xmlns:a16="http://schemas.microsoft.com/office/drawing/2014/main" id="{0D85E264-E6E7-4CF7-8D19-61BB5211464C}"/>
              </a:ext>
            </a:extLst>
          </p:cNvPr>
          <p:cNvSpPr/>
          <p:nvPr/>
        </p:nvSpPr>
        <p:spPr>
          <a:xfrm>
            <a:off x="720279" y="12231729"/>
            <a:ext cx="11089232" cy="2525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Elaborar una metodología para la formación de la competencia de promoción y prevención de la salud en los estudiantes de Medicina durante el Trabajo Comunitario Integral en la Atención Primaria de Salud. </a:t>
            </a:r>
            <a:endParaRPr lang="es-CU" sz="3200" dirty="0">
              <a:solidFill>
                <a:schemeClr val="tx1"/>
              </a:solidFill>
              <a:latin typeface="Arial" panose="020B0604020202020204" pitchFamily="34" charset="0"/>
              <a:cs typeface="Arial" panose="020B0604020202020204" pitchFamily="34" charset="0"/>
            </a:endParaRPr>
          </a:p>
        </p:txBody>
      </p:sp>
      <p:pic>
        <p:nvPicPr>
          <p:cNvPr id="21" name="Imagen 20"/>
          <p:cNvPicPr>
            <a:picLocks noChangeAspect="1"/>
          </p:cNvPicPr>
          <p:nvPr/>
        </p:nvPicPr>
        <p:blipFill rotWithShape="1">
          <a:blip r:embed="rId7"/>
          <a:srcRect l="38931" t="23422" r="36164" b="21453"/>
          <a:stretch/>
        </p:blipFill>
        <p:spPr>
          <a:xfrm>
            <a:off x="14488159" y="15344276"/>
            <a:ext cx="7132892" cy="8490622"/>
          </a:xfrm>
          <a:prstGeom prst="rect">
            <a:avLst/>
          </a:prstGeom>
        </p:spPr>
      </p:pic>
      <p:sp>
        <p:nvSpPr>
          <p:cNvPr id="8" name="CuadroTexto 7"/>
          <p:cNvSpPr txBox="1"/>
          <p:nvPr/>
        </p:nvSpPr>
        <p:spPr>
          <a:xfrm>
            <a:off x="13957426" y="23801378"/>
            <a:ext cx="8370948" cy="954107"/>
          </a:xfrm>
          <a:prstGeom prst="rect">
            <a:avLst/>
          </a:prstGeom>
          <a:noFill/>
        </p:spPr>
        <p:txBody>
          <a:bodyPr wrap="square" rtlCol="0">
            <a:spAutoFit/>
          </a:bodyPr>
          <a:lstStyle/>
          <a:p>
            <a:pPr algn="ctr"/>
            <a:r>
              <a:rPr lang="es-ES" sz="2800" b="1" dirty="0" smtClean="0">
                <a:latin typeface="Arial" panose="020B0604020202020204" pitchFamily="34" charset="0"/>
                <a:cs typeface="Arial" panose="020B0604020202020204" pitchFamily="34" charset="0"/>
              </a:rPr>
              <a:t>Perfil </a:t>
            </a:r>
            <a:r>
              <a:rPr lang="es-ES" sz="2800" b="1" dirty="0">
                <a:latin typeface="Arial" panose="020B0604020202020204" pitchFamily="34" charset="0"/>
                <a:cs typeface="Arial" panose="020B0604020202020204" pitchFamily="34" charset="0"/>
              </a:rPr>
              <a:t>de la competencia de promoción y prevención de la salud</a:t>
            </a:r>
          </a:p>
        </p:txBody>
      </p:sp>
      <p:pic>
        <p:nvPicPr>
          <p:cNvPr id="9" name="Imagen 8"/>
          <p:cNvPicPr>
            <a:picLocks noChangeAspect="1"/>
          </p:cNvPicPr>
          <p:nvPr/>
        </p:nvPicPr>
        <p:blipFill rotWithShape="1">
          <a:blip r:embed="rId8"/>
          <a:srcRect l="28416" t="22438" r="13474" b="19484"/>
          <a:stretch/>
        </p:blipFill>
        <p:spPr>
          <a:xfrm>
            <a:off x="21861138" y="17622167"/>
            <a:ext cx="6222406" cy="5386279"/>
          </a:xfrm>
          <a:prstGeom prst="rect">
            <a:avLst/>
          </a:prstGeom>
        </p:spPr>
      </p:pic>
      <p:sp>
        <p:nvSpPr>
          <p:cNvPr id="23" name="CuadroTexto 22"/>
          <p:cNvSpPr txBox="1"/>
          <p:nvPr/>
        </p:nvSpPr>
        <p:spPr>
          <a:xfrm>
            <a:off x="21954321" y="15372434"/>
            <a:ext cx="5989814" cy="1384995"/>
          </a:xfrm>
          <a:prstGeom prst="rect">
            <a:avLst/>
          </a:prstGeom>
          <a:noFill/>
        </p:spPr>
        <p:txBody>
          <a:bodyPr wrap="square" rtlCol="0">
            <a:spAutoFit/>
          </a:bodyPr>
          <a:lstStyle/>
          <a:p>
            <a:pPr algn="ctr"/>
            <a:r>
              <a:rPr lang="es-ES" sz="2800" b="1" dirty="0" smtClean="0">
                <a:latin typeface="Arial" panose="020B0604020202020204" pitchFamily="34" charset="0"/>
                <a:cs typeface="Arial" panose="020B0604020202020204" pitchFamily="34" charset="0"/>
              </a:rPr>
              <a:t>Metodología para la formación de </a:t>
            </a:r>
            <a:r>
              <a:rPr lang="es-ES" sz="2800" b="1" dirty="0">
                <a:latin typeface="Arial" panose="020B0604020202020204" pitchFamily="34" charset="0"/>
                <a:cs typeface="Arial" panose="020B0604020202020204" pitchFamily="34" charset="0"/>
              </a:rPr>
              <a:t>la competencia de promoción y prevención de la salud</a:t>
            </a:r>
          </a:p>
        </p:txBody>
      </p:sp>
    </p:spTree>
    <p:extLst>
      <p:ext uri="{BB962C8B-B14F-4D97-AF65-F5344CB8AC3E}">
        <p14:creationId xmlns:p14="http://schemas.microsoft.com/office/powerpoint/2010/main" val="37269309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697</Words>
  <Application>Microsoft Office PowerPoint</Application>
  <PresentationFormat>Personalizado</PresentationFormat>
  <Paragraphs>43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Times New Roman</vt:lpstr>
      <vt:lpstr>Tema de Office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DR</cp:lastModifiedBy>
  <cp:revision>25</cp:revision>
  <dcterms:created xsi:type="dcterms:W3CDTF">2015-12-19T20:13:13Z</dcterms:created>
  <dcterms:modified xsi:type="dcterms:W3CDTF">2025-04-09T04:47:08Z</dcterms:modified>
</cp:coreProperties>
</file>