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3600" cy="36004500"/>
  <p:notesSz cx="6858000" cy="9144000"/>
  <p:defaultText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2FA30D15-7961-4447-AD03-EBB4057FD803}">
          <p14:sldIdLst/>
        </p14:section>
        <p14:section name="INTRODUCCIÓN/INTRODUCTIONSección sin título" id="{7BD38661-8B69-4F30-B3F4-00E44EE31ABE}">
          <p14:sldIdLst>
            <p14:sldId id="256"/>
          </p14:sldIdLst>
        </p14:section>
      </p14:sectionLst>
    </p:ext>
    <p:ext uri="{EFAFB233-063F-42B5-8137-9DF3F51BA10A}">
      <p15:sldGuideLst xmlns:p15="http://schemas.microsoft.com/office/powerpoint/2012/main">
        <p15:guide id="1" orient="horz" pos="11340">
          <p15:clr>
            <a:srgbClr val="A4A3A4"/>
          </p15:clr>
        </p15:guide>
        <p15:guide id="2" pos="9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570" y="24"/>
      </p:cViewPr>
      <p:guideLst>
        <p:guide orient="horz" pos="11340"/>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160270" y="11184734"/>
            <a:ext cx="24483060" cy="7717631"/>
          </a:xfrm>
        </p:spPr>
        <p:txBody>
          <a:bodyPr/>
          <a:lstStyle/>
          <a:p>
            <a:r>
              <a:rPr lang="es-ES"/>
              <a:t>Haga clic para modificar el estilo de título del patrón</a:t>
            </a:r>
          </a:p>
        </p:txBody>
      </p:sp>
      <p:sp>
        <p:nvSpPr>
          <p:cNvPr id="3" name="2 Subtítulo"/>
          <p:cNvSpPr>
            <a:spLocks noGrp="1"/>
          </p:cNvSpPr>
          <p:nvPr>
            <p:ph type="subTitle" idx="1"/>
          </p:nvPr>
        </p:nvSpPr>
        <p:spPr>
          <a:xfrm>
            <a:off x="4320540" y="20402550"/>
            <a:ext cx="20162520" cy="9201150"/>
          </a:xfrm>
        </p:spPr>
        <p:txBody>
          <a:bodyPr/>
          <a:lstStyle>
            <a:lvl1pPr marL="0" indent="0" algn="ctr">
              <a:buNone/>
              <a:defRPr>
                <a:solidFill>
                  <a:schemeClr val="tx1">
                    <a:tint val="75000"/>
                  </a:schemeClr>
                </a:solidFill>
              </a:defRPr>
            </a:lvl1pPr>
            <a:lvl2pPr marL="1851660" indent="0" algn="ctr">
              <a:buNone/>
              <a:defRPr>
                <a:solidFill>
                  <a:schemeClr val="tx1">
                    <a:tint val="75000"/>
                  </a:schemeClr>
                </a:solidFill>
              </a:defRPr>
            </a:lvl2pPr>
            <a:lvl3pPr marL="3703320" indent="0" algn="ctr">
              <a:buNone/>
              <a:defRPr>
                <a:solidFill>
                  <a:schemeClr val="tx1">
                    <a:tint val="75000"/>
                  </a:schemeClr>
                </a:solidFill>
              </a:defRPr>
            </a:lvl3pPr>
            <a:lvl4pPr marL="5554980" indent="0" algn="ctr">
              <a:buNone/>
              <a:defRPr>
                <a:solidFill>
                  <a:schemeClr val="tx1">
                    <a:tint val="75000"/>
                  </a:schemeClr>
                </a:solidFill>
              </a:defRPr>
            </a:lvl4pPr>
            <a:lvl5pPr marL="7406640" indent="0" algn="ctr">
              <a:buNone/>
              <a:defRPr>
                <a:solidFill>
                  <a:schemeClr val="tx1">
                    <a:tint val="75000"/>
                  </a:schemeClr>
                </a:solidFill>
              </a:defRPr>
            </a:lvl5pPr>
            <a:lvl6pPr marL="9258300" indent="0" algn="ctr">
              <a:buNone/>
              <a:defRPr>
                <a:solidFill>
                  <a:schemeClr val="tx1">
                    <a:tint val="75000"/>
                  </a:schemeClr>
                </a:solidFill>
              </a:defRPr>
            </a:lvl6pPr>
            <a:lvl7pPr marL="11109960" indent="0" algn="ctr">
              <a:buNone/>
              <a:defRPr>
                <a:solidFill>
                  <a:schemeClr val="tx1">
                    <a:tint val="75000"/>
                  </a:schemeClr>
                </a:solidFill>
              </a:defRPr>
            </a:lvl7pPr>
            <a:lvl8pPr marL="12961620" indent="0" algn="ctr">
              <a:buNone/>
              <a:defRPr>
                <a:solidFill>
                  <a:schemeClr val="tx1">
                    <a:tint val="75000"/>
                  </a:schemeClr>
                </a:solidFill>
              </a:defRPr>
            </a:lvl8pPr>
            <a:lvl9pPr marL="1481328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18327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97706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783225" y="7567613"/>
            <a:ext cx="20412551" cy="1612868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35568" y="7567613"/>
            <a:ext cx="60767595" cy="1612868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74375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812884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75286" y="23136228"/>
            <a:ext cx="24483060" cy="7150894"/>
          </a:xfrm>
        </p:spPr>
        <p:txBody>
          <a:bodyPr anchor="t"/>
          <a:lstStyle>
            <a:lvl1pPr algn="l">
              <a:defRPr sz="16200" b="1" cap="all"/>
            </a:lvl1pPr>
          </a:lstStyle>
          <a:p>
            <a:r>
              <a:rPr lang="es-ES"/>
              <a:t>Haga clic para modificar el estilo de título del patrón</a:t>
            </a:r>
          </a:p>
        </p:txBody>
      </p:sp>
      <p:sp>
        <p:nvSpPr>
          <p:cNvPr id="3" name="2 Marcador de texto"/>
          <p:cNvSpPr>
            <a:spLocks noGrp="1"/>
          </p:cNvSpPr>
          <p:nvPr>
            <p:ph type="body" idx="1"/>
          </p:nvPr>
        </p:nvSpPr>
        <p:spPr>
          <a:xfrm>
            <a:off x="2275286" y="15260246"/>
            <a:ext cx="24483060" cy="7875982"/>
          </a:xfrm>
        </p:spPr>
        <p:txBody>
          <a:bodyPr anchor="b"/>
          <a:lstStyle>
            <a:lvl1pPr marL="0" indent="0">
              <a:buNone/>
              <a:defRPr sz="8100">
                <a:solidFill>
                  <a:schemeClr val="tx1">
                    <a:tint val="75000"/>
                  </a:schemeClr>
                </a:solidFill>
              </a:defRPr>
            </a:lvl1pPr>
            <a:lvl2pPr marL="1851660" indent="0">
              <a:buNone/>
              <a:defRPr sz="7300">
                <a:solidFill>
                  <a:schemeClr val="tx1">
                    <a:tint val="75000"/>
                  </a:schemeClr>
                </a:solidFill>
              </a:defRPr>
            </a:lvl2pPr>
            <a:lvl3pPr marL="3703320" indent="0">
              <a:buNone/>
              <a:defRPr sz="6500">
                <a:solidFill>
                  <a:schemeClr val="tx1">
                    <a:tint val="75000"/>
                  </a:schemeClr>
                </a:solidFill>
              </a:defRPr>
            </a:lvl3pPr>
            <a:lvl4pPr marL="5554980" indent="0">
              <a:buNone/>
              <a:defRPr sz="5700">
                <a:solidFill>
                  <a:schemeClr val="tx1">
                    <a:tint val="75000"/>
                  </a:schemeClr>
                </a:solidFill>
              </a:defRPr>
            </a:lvl4pPr>
            <a:lvl5pPr marL="7406640" indent="0">
              <a:buNone/>
              <a:defRPr sz="5700">
                <a:solidFill>
                  <a:schemeClr val="tx1">
                    <a:tint val="75000"/>
                  </a:schemeClr>
                </a:solidFill>
              </a:defRPr>
            </a:lvl5pPr>
            <a:lvl6pPr marL="9258300" indent="0">
              <a:buNone/>
              <a:defRPr sz="5700">
                <a:solidFill>
                  <a:schemeClr val="tx1">
                    <a:tint val="75000"/>
                  </a:schemeClr>
                </a:solidFill>
              </a:defRPr>
            </a:lvl6pPr>
            <a:lvl7pPr marL="11109960" indent="0">
              <a:buNone/>
              <a:defRPr sz="5700">
                <a:solidFill>
                  <a:schemeClr val="tx1">
                    <a:tint val="75000"/>
                  </a:schemeClr>
                </a:solidFill>
              </a:defRPr>
            </a:lvl7pPr>
            <a:lvl8pPr marL="12961620" indent="0">
              <a:buNone/>
              <a:defRPr sz="5700">
                <a:solidFill>
                  <a:schemeClr val="tx1">
                    <a:tint val="75000"/>
                  </a:schemeClr>
                </a:solidFill>
              </a:defRPr>
            </a:lvl8pPr>
            <a:lvl9pPr marL="14813280" indent="0">
              <a:buNone/>
              <a:defRPr sz="57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3093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35570" y="44105513"/>
            <a:ext cx="40590072"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5605700" y="44105513"/>
            <a:ext cx="40590075"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33046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440180" y="1441850"/>
            <a:ext cx="25923240" cy="600075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1440180" y="8059343"/>
            <a:ext cx="12726592"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4" name="3 Marcador de contenido"/>
          <p:cNvSpPr>
            <a:spLocks noGrp="1"/>
          </p:cNvSpPr>
          <p:nvPr>
            <p:ph sz="half" idx="2"/>
          </p:nvPr>
        </p:nvSpPr>
        <p:spPr>
          <a:xfrm>
            <a:off x="1440180" y="11418094"/>
            <a:ext cx="12726592"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14631830" y="8059343"/>
            <a:ext cx="12731591"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6" name="5 Marcador de contenido"/>
          <p:cNvSpPr>
            <a:spLocks noGrp="1"/>
          </p:cNvSpPr>
          <p:nvPr>
            <p:ph sz="quarter" idx="4"/>
          </p:nvPr>
        </p:nvSpPr>
        <p:spPr>
          <a:xfrm>
            <a:off x="14631830" y="11418094"/>
            <a:ext cx="12731591"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30488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1730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04663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40182" y="1433512"/>
            <a:ext cx="9476186" cy="6100763"/>
          </a:xfrm>
        </p:spPr>
        <p:txBody>
          <a:bodyPr anchor="b"/>
          <a:lstStyle>
            <a:lvl1pPr algn="l">
              <a:defRPr sz="8100" b="1"/>
            </a:lvl1pPr>
          </a:lstStyle>
          <a:p>
            <a:r>
              <a:rPr lang="es-ES"/>
              <a:t>Haga clic para modificar el estilo de título del patrón</a:t>
            </a:r>
          </a:p>
        </p:txBody>
      </p:sp>
      <p:sp>
        <p:nvSpPr>
          <p:cNvPr id="3" name="2 Marcador de contenido"/>
          <p:cNvSpPr>
            <a:spLocks noGrp="1"/>
          </p:cNvSpPr>
          <p:nvPr>
            <p:ph idx="1"/>
          </p:nvPr>
        </p:nvSpPr>
        <p:spPr>
          <a:xfrm>
            <a:off x="11261407" y="1433515"/>
            <a:ext cx="16102013" cy="30728843"/>
          </a:xfrm>
        </p:spPr>
        <p:txBody>
          <a:bodyPr/>
          <a:lstStyle>
            <a:lvl1pPr>
              <a:defRPr sz="13000"/>
            </a:lvl1pPr>
            <a:lvl2pPr>
              <a:defRPr sz="11300"/>
            </a:lvl2pPr>
            <a:lvl3pPr>
              <a:defRPr sz="9700"/>
            </a:lvl3pPr>
            <a:lvl4pPr>
              <a:defRPr sz="8100"/>
            </a:lvl4pPr>
            <a:lvl5pPr>
              <a:defRPr sz="8100"/>
            </a:lvl5pPr>
            <a:lvl6pPr>
              <a:defRPr sz="8100"/>
            </a:lvl6pPr>
            <a:lvl7pPr>
              <a:defRPr sz="8100"/>
            </a:lvl7pPr>
            <a:lvl8pPr>
              <a:defRPr sz="8100"/>
            </a:lvl8pPr>
            <a:lvl9pPr>
              <a:defRPr sz="8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1440182" y="7534278"/>
            <a:ext cx="9476186" cy="24628081"/>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60255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645707" y="25203150"/>
            <a:ext cx="17282160" cy="2975375"/>
          </a:xfrm>
        </p:spPr>
        <p:txBody>
          <a:bodyPr anchor="b"/>
          <a:lstStyle>
            <a:lvl1pPr algn="l">
              <a:defRPr sz="8100" b="1"/>
            </a:lvl1pPr>
          </a:lstStyle>
          <a:p>
            <a:r>
              <a:rPr lang="es-ES"/>
              <a:t>Haga clic para modificar el estilo de título del patrón</a:t>
            </a:r>
          </a:p>
        </p:txBody>
      </p:sp>
      <p:sp>
        <p:nvSpPr>
          <p:cNvPr id="3" name="2 Marcador de posición de imagen"/>
          <p:cNvSpPr>
            <a:spLocks noGrp="1"/>
          </p:cNvSpPr>
          <p:nvPr>
            <p:ph type="pic" idx="1"/>
          </p:nvPr>
        </p:nvSpPr>
        <p:spPr>
          <a:xfrm>
            <a:off x="5645707" y="3217069"/>
            <a:ext cx="17282160" cy="21602700"/>
          </a:xfrm>
        </p:spPr>
        <p:txBody>
          <a:bodyPr/>
          <a:lstStyle>
            <a:lvl1pPr marL="0" indent="0">
              <a:buNone/>
              <a:defRPr sz="13000"/>
            </a:lvl1pPr>
            <a:lvl2pPr marL="1851660" indent="0">
              <a:buNone/>
              <a:defRPr sz="11300"/>
            </a:lvl2pPr>
            <a:lvl3pPr marL="3703320" indent="0">
              <a:buNone/>
              <a:defRPr sz="9700"/>
            </a:lvl3pPr>
            <a:lvl4pPr marL="5554980" indent="0">
              <a:buNone/>
              <a:defRPr sz="8100"/>
            </a:lvl4pPr>
            <a:lvl5pPr marL="7406640" indent="0">
              <a:buNone/>
              <a:defRPr sz="8100"/>
            </a:lvl5pPr>
            <a:lvl6pPr marL="9258300" indent="0">
              <a:buNone/>
              <a:defRPr sz="8100"/>
            </a:lvl6pPr>
            <a:lvl7pPr marL="11109960" indent="0">
              <a:buNone/>
              <a:defRPr sz="8100"/>
            </a:lvl7pPr>
            <a:lvl8pPr marL="12961620" indent="0">
              <a:buNone/>
              <a:defRPr sz="8100"/>
            </a:lvl8pPr>
            <a:lvl9pPr marL="14813280" indent="0">
              <a:buNone/>
              <a:defRPr sz="8100"/>
            </a:lvl9pPr>
          </a:lstStyle>
          <a:p>
            <a:endParaRPr lang="es-ES"/>
          </a:p>
        </p:txBody>
      </p:sp>
      <p:sp>
        <p:nvSpPr>
          <p:cNvPr id="4" name="3 Marcador de texto"/>
          <p:cNvSpPr>
            <a:spLocks noGrp="1"/>
          </p:cNvSpPr>
          <p:nvPr>
            <p:ph type="body" sz="half" idx="2"/>
          </p:nvPr>
        </p:nvSpPr>
        <p:spPr>
          <a:xfrm>
            <a:off x="5645707" y="28178524"/>
            <a:ext cx="17282160" cy="4225526"/>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09/04/2025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634874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440180" y="1441850"/>
            <a:ext cx="25923240" cy="6000750"/>
          </a:xfrm>
          <a:prstGeom prst="rect">
            <a:avLst/>
          </a:prstGeom>
        </p:spPr>
        <p:txBody>
          <a:bodyPr vert="horz" lIns="370332" tIns="185166" rIns="370332" bIns="185166"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1440180" y="8401053"/>
            <a:ext cx="25923240" cy="23761306"/>
          </a:xfrm>
          <a:prstGeom prst="rect">
            <a:avLst/>
          </a:prstGeom>
        </p:spPr>
        <p:txBody>
          <a:bodyPr vert="horz" lIns="370332" tIns="185166" rIns="370332" bIns="185166"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1440180" y="33370840"/>
            <a:ext cx="6720840" cy="1916906"/>
          </a:xfrm>
          <a:prstGeom prst="rect">
            <a:avLst/>
          </a:prstGeom>
        </p:spPr>
        <p:txBody>
          <a:bodyPr vert="horz" lIns="370332" tIns="185166" rIns="370332" bIns="185166" rtlCol="0" anchor="ctr"/>
          <a:lstStyle>
            <a:lvl1pPr algn="l">
              <a:defRPr sz="4900">
                <a:solidFill>
                  <a:schemeClr val="tx1">
                    <a:tint val="75000"/>
                  </a:schemeClr>
                </a:solidFill>
              </a:defRPr>
            </a:lvl1pPr>
          </a:lstStyle>
          <a:p>
            <a:fld id="{D420A1A9-8871-469B-9AFE-42C7B039F3DC}" type="datetimeFigureOut">
              <a:rPr lang="es-ES" smtClean="0"/>
              <a:t>09/04/2025</a:t>
            </a:fld>
            <a:endParaRPr lang="es-ES"/>
          </a:p>
        </p:txBody>
      </p:sp>
      <p:sp>
        <p:nvSpPr>
          <p:cNvPr id="5" name="4 Marcador de pie de página"/>
          <p:cNvSpPr>
            <a:spLocks noGrp="1"/>
          </p:cNvSpPr>
          <p:nvPr>
            <p:ph type="ftr" sz="quarter" idx="3"/>
          </p:nvPr>
        </p:nvSpPr>
        <p:spPr>
          <a:xfrm>
            <a:off x="9841230" y="33370840"/>
            <a:ext cx="9121140" cy="1916906"/>
          </a:xfrm>
          <a:prstGeom prst="rect">
            <a:avLst/>
          </a:prstGeom>
        </p:spPr>
        <p:txBody>
          <a:bodyPr vert="horz" lIns="370332" tIns="185166" rIns="370332" bIns="185166" rtlCol="0" anchor="ctr"/>
          <a:lstStyle>
            <a:lvl1pPr algn="ctr">
              <a:defRPr sz="49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20642580" y="33370840"/>
            <a:ext cx="6720840" cy="1916906"/>
          </a:xfrm>
          <a:prstGeom prst="rect">
            <a:avLst/>
          </a:prstGeom>
        </p:spPr>
        <p:txBody>
          <a:bodyPr vert="horz" lIns="370332" tIns="185166" rIns="370332" bIns="185166" rtlCol="0" anchor="ctr"/>
          <a:lstStyle>
            <a:lvl1pPr algn="r">
              <a:defRPr sz="4900">
                <a:solidFill>
                  <a:schemeClr val="tx1">
                    <a:tint val="75000"/>
                  </a:schemeClr>
                </a:solidFill>
              </a:defRPr>
            </a:lvl1pPr>
          </a:lstStyle>
          <a:p>
            <a:fld id="{592E1AAB-64FC-4E22-86F8-0A832EA4E953}" type="slidenum">
              <a:rPr lang="es-ES" smtClean="0"/>
              <a:t>‹Nº›</a:t>
            </a:fld>
            <a:endParaRPr lang="es-ES"/>
          </a:p>
        </p:txBody>
      </p:sp>
    </p:spTree>
    <p:extLst>
      <p:ext uri="{BB962C8B-B14F-4D97-AF65-F5344CB8AC3E}">
        <p14:creationId xmlns:p14="http://schemas.microsoft.com/office/powerpoint/2010/main" val="367113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03320" rtl="0" eaLnBrk="1" latinLnBrk="0" hangingPunct="1">
        <a:spcBef>
          <a:spcPct val="0"/>
        </a:spcBef>
        <a:buNone/>
        <a:defRPr sz="17800" kern="1200">
          <a:solidFill>
            <a:schemeClr val="tx1"/>
          </a:solidFill>
          <a:latin typeface="+mj-lt"/>
          <a:ea typeface="+mj-ea"/>
          <a:cs typeface="+mj-cs"/>
        </a:defRPr>
      </a:lvl1pPr>
    </p:titleStyle>
    <p:bodyStyle>
      <a:lvl1pPr marL="1388745" indent="-1388745" algn="l" defTabSz="3703320" rtl="0" eaLnBrk="1" latinLnBrk="0" hangingPunct="1">
        <a:spcBef>
          <a:spcPct val="20000"/>
        </a:spcBef>
        <a:buFont typeface="Arial" panose="020B0604020202020204" pitchFamily="34" charset="0"/>
        <a:buChar char="•"/>
        <a:defRPr sz="13000" kern="1200">
          <a:solidFill>
            <a:schemeClr val="tx1"/>
          </a:solidFill>
          <a:latin typeface="+mn-lt"/>
          <a:ea typeface="+mn-ea"/>
          <a:cs typeface="+mn-cs"/>
        </a:defRPr>
      </a:lvl1pPr>
      <a:lvl2pPr marL="3008948" indent="-1157288" algn="l" defTabSz="370332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2pPr>
      <a:lvl3pPr marL="4629150" indent="-925830" algn="l" defTabSz="3703320" rtl="0" eaLnBrk="1" latinLnBrk="0" hangingPunct="1">
        <a:spcBef>
          <a:spcPct val="20000"/>
        </a:spcBef>
        <a:buFont typeface="Arial" panose="020B0604020202020204" pitchFamily="34" charset="0"/>
        <a:buChar char="•"/>
        <a:defRPr sz="9700" kern="1200">
          <a:solidFill>
            <a:schemeClr val="tx1"/>
          </a:solidFill>
          <a:latin typeface="+mn-lt"/>
          <a:ea typeface="+mn-ea"/>
          <a:cs typeface="+mn-cs"/>
        </a:defRPr>
      </a:lvl3pPr>
      <a:lvl4pPr marL="64808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4pPr>
      <a:lvl5pPr marL="833247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5pPr>
      <a:lvl6pPr marL="1018413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6pPr>
      <a:lvl7pPr marL="1203579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7pPr>
      <a:lvl8pPr marL="1388745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8pPr>
      <a:lvl9pPr marL="157391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9pPr>
    </p:bodyStyle>
    <p:other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ecimed.sld.cu/2017/06/02/modelo-formativo-del-medico-cubano-bases-teoricas-y-metodologicas/" TargetMode="External"/><Relationship Id="rId7" Type="http://schemas.openxmlformats.org/officeDocument/2006/relationships/image" Target="../media/image1.png"/><Relationship Id="rId2" Type="http://schemas.openxmlformats.org/officeDocument/2006/relationships/hyperlink" Target="mailto:veronicaa@infomed.sld.cu" TargetMode="External"/><Relationship Id="rId1" Type="http://schemas.openxmlformats.org/officeDocument/2006/relationships/slideLayout" Target="../slideLayouts/slideLayout1.xml"/><Relationship Id="rId6" Type="http://schemas.openxmlformats.org/officeDocument/2006/relationships/hyperlink" Target="http://www.ecimed.sld.cu/2022/04/04/nuevo-libro-las-competencias-y-la-educacion-medica-cubana/" TargetMode="External"/><Relationship Id="rId5" Type="http://schemas.openxmlformats.org/officeDocument/2006/relationships/hyperlink" Target="https://revistas.ult.edu.cu/index.php/didascalia/article/view/1468" TargetMode="External"/><Relationship Id="rId4" Type="http://schemas.openxmlformats.org/officeDocument/2006/relationships/hyperlink" Target="https://opuntiabrava.ult.edu.cu/index.php/opuntiabrava/article/view/1056"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3957426" y="1073191"/>
            <a:ext cx="14197902" cy="990777"/>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4000" b="1" dirty="0"/>
              <a:t>XV SEMINARIOCIENTÍFICO METODOLÓGICO</a:t>
            </a:r>
            <a:endParaRPr lang="es-ES" altLang="es-ES" sz="4000" b="1" dirty="0">
              <a:latin typeface="Times New Roman" pitchFamily="16" charset="0"/>
            </a:endParaRPr>
          </a:p>
        </p:txBody>
      </p:sp>
      <p:sp>
        <p:nvSpPr>
          <p:cNvPr id="5" name="Text Box 4"/>
          <p:cNvSpPr txBox="1">
            <a:spLocks noChangeArrowheads="1"/>
          </p:cNvSpPr>
          <p:nvPr/>
        </p:nvSpPr>
        <p:spPr bwMode="auto">
          <a:xfrm>
            <a:off x="648272" y="2592538"/>
            <a:ext cx="27507056" cy="2512949"/>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None/>
              <a:defRPr/>
            </a:pPr>
            <a:r>
              <a:rPr lang="es-ES" sz="4400" b="1" dirty="0"/>
              <a:t>PROCEDIMIENTO PARA LA FORMACIÓN LABORAL DEL RESIDENTE DE BIOESTADÍSTICA DURANTE LA EDUCACIÓN EN EL TRABAJO</a:t>
            </a:r>
            <a:endParaRPr lang="es-ES" sz="4400" dirty="0"/>
          </a:p>
          <a:p>
            <a:pPr eaLnBrk="1" hangingPunct="1">
              <a:spcBef>
                <a:spcPct val="0"/>
              </a:spcBef>
              <a:buFontTx/>
              <a:buNone/>
              <a:defRPr/>
            </a:pPr>
            <a:endParaRPr lang="es-ES" altLang="es-ES" sz="5100" b="1" dirty="0">
              <a:latin typeface="Times New Roman" pitchFamily="16" charset="0"/>
            </a:endParaRPr>
          </a:p>
        </p:txBody>
      </p:sp>
      <p:sp>
        <p:nvSpPr>
          <p:cNvPr id="6" name="Text Box 6"/>
          <p:cNvSpPr txBox="1">
            <a:spLocks noChangeArrowheads="1"/>
          </p:cNvSpPr>
          <p:nvPr/>
        </p:nvSpPr>
        <p:spPr bwMode="auto">
          <a:xfrm>
            <a:off x="1224336" y="4081552"/>
            <a:ext cx="25994888" cy="743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70283" tIns="185143" rIns="370283" bIns="185143">
            <a:spAutoFit/>
          </a:bodyPr>
          <a:lstStyle>
            <a:lvl1pPr defTabSz="4319588">
              <a:spcBef>
                <a:spcPct val="20000"/>
              </a:spcBef>
              <a:buChar char="•"/>
              <a:defRPr sz="12900">
                <a:solidFill>
                  <a:schemeClr val="tx1"/>
                </a:solidFill>
                <a:latin typeface="Arial" charset="0"/>
              </a:defRPr>
            </a:lvl1pPr>
            <a:lvl2pPr marL="742950" indent="-285750" defTabSz="4319588">
              <a:spcBef>
                <a:spcPct val="20000"/>
              </a:spcBef>
              <a:buChar char="–"/>
              <a:defRPr sz="11400">
                <a:solidFill>
                  <a:schemeClr val="tx1"/>
                </a:solidFill>
                <a:latin typeface="Arial" charset="0"/>
              </a:defRPr>
            </a:lvl2pPr>
            <a:lvl3pPr marL="1143000" indent="-228600" defTabSz="4319588">
              <a:spcBef>
                <a:spcPct val="20000"/>
              </a:spcBef>
              <a:buChar char="•"/>
              <a:defRPr sz="9600">
                <a:solidFill>
                  <a:schemeClr val="tx1"/>
                </a:solidFill>
                <a:latin typeface="Arial" charset="0"/>
              </a:defRPr>
            </a:lvl3pPr>
            <a:lvl4pPr marL="1600200" indent="-228600" defTabSz="4319588">
              <a:spcBef>
                <a:spcPct val="20000"/>
              </a:spcBef>
              <a:buChar char="–"/>
              <a:defRPr sz="8100">
                <a:solidFill>
                  <a:schemeClr val="tx1"/>
                </a:solidFill>
                <a:latin typeface="Arial" charset="0"/>
              </a:defRPr>
            </a:lvl4pPr>
            <a:lvl5pPr marL="2057400" indent="-228600" defTabSz="4319588">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a:spcBef>
                <a:spcPct val="0"/>
              </a:spcBef>
              <a:buNone/>
            </a:pPr>
            <a:r>
              <a:rPr lang="es-ES" sz="2400" dirty="0" smtClean="0"/>
              <a:t>Dr.C. Verónica Aleyda Velázquez González</a:t>
            </a:r>
            <a:r>
              <a:rPr lang="es-ES" sz="2400" baseline="30000" dirty="0" smtClean="0"/>
              <a:t>.</a:t>
            </a:r>
            <a:r>
              <a:rPr lang="es-ES" sz="2400" dirty="0" smtClean="0"/>
              <a:t>. Correo: </a:t>
            </a:r>
            <a:r>
              <a:rPr lang="es-ES" sz="2400" dirty="0" smtClean="0">
                <a:hlinkClick r:id="rId2"/>
              </a:rPr>
              <a:t>veronicaa@infomed.sld.cu</a:t>
            </a:r>
            <a:r>
              <a:rPr lang="es-ES" sz="2400" dirty="0" smtClean="0"/>
              <a:t> , Dr.C. George Augusto Velázquez Zúñiga, </a:t>
            </a:r>
            <a:r>
              <a:rPr lang="es-ES" sz="2400" dirty="0" err="1" smtClean="0"/>
              <a:t>M.Sc</a:t>
            </a:r>
            <a:r>
              <a:rPr lang="es-ES" sz="2400" dirty="0" smtClean="0"/>
              <a:t>. Dra. Rita María González Morales</a:t>
            </a:r>
            <a:endParaRPr lang="es-ES" altLang="es-ES" sz="2400" dirty="0"/>
          </a:p>
        </p:txBody>
      </p:sp>
      <p:sp>
        <p:nvSpPr>
          <p:cNvPr id="11" name="Text Box 7"/>
          <p:cNvSpPr txBox="1">
            <a:spLocks noChangeArrowheads="1"/>
          </p:cNvSpPr>
          <p:nvPr/>
        </p:nvSpPr>
        <p:spPr bwMode="auto">
          <a:xfrm>
            <a:off x="790850" y="4906273"/>
            <a:ext cx="11017223"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lvl="0" algn="ctr" defTabSz="3703320" eaLnBrk="1" hangingPunct="1"/>
            <a:r>
              <a:rPr lang="es-ES" sz="4400" dirty="0">
                <a:solidFill>
                  <a:schemeClr val="tx1"/>
                </a:solidFill>
                <a:latin typeface="Arial" panose="020B0604020202020204" pitchFamily="34" charset="0"/>
                <a:cs typeface="Arial" panose="020B0604020202020204" pitchFamily="34" charset="0"/>
              </a:rPr>
              <a:t>INTRODUCCIÓN / INTRODUCTION</a:t>
            </a:r>
            <a:endParaRPr lang="es-CU" sz="4400" dirty="0">
              <a:solidFill>
                <a:schemeClr val="tx1"/>
              </a:solidFill>
              <a:latin typeface="Arial" panose="020B0604020202020204" pitchFamily="34" charset="0"/>
              <a:cs typeface="Arial" panose="020B0604020202020204" pitchFamily="34" charset="0"/>
            </a:endParaRPr>
          </a:p>
        </p:txBody>
      </p:sp>
      <p:sp>
        <p:nvSpPr>
          <p:cNvPr id="12" name="Text Box 8"/>
          <p:cNvSpPr txBox="1">
            <a:spLocks noChangeArrowheads="1"/>
          </p:cNvSpPr>
          <p:nvPr/>
        </p:nvSpPr>
        <p:spPr bwMode="auto">
          <a:xfrm>
            <a:off x="14948847" y="5004246"/>
            <a:ext cx="12097344" cy="1050925"/>
          </a:xfrm>
          <a:prstGeom prst="rect">
            <a:avLst/>
          </a:prstGeom>
          <a:solidFill>
            <a:schemeClr val="tx2">
              <a:lumMod val="40000"/>
              <a:lumOff val="60000"/>
            </a:schemeClr>
          </a:solidFill>
          <a:ln>
            <a:no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MÉTODO / METHOD</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4" name="Text Box 12"/>
          <p:cNvSpPr txBox="1">
            <a:spLocks noChangeArrowheads="1"/>
          </p:cNvSpPr>
          <p:nvPr/>
        </p:nvSpPr>
        <p:spPr bwMode="auto">
          <a:xfrm>
            <a:off x="14221780" y="6583741"/>
            <a:ext cx="13625722" cy="6467878"/>
          </a:xfrm>
          <a:prstGeom prst="rect">
            <a:avLst/>
          </a:prstGeom>
          <a:solidFill>
            <a:schemeClr val="bg1"/>
          </a:solidFill>
          <a:ln w="12700">
            <a:solidFill>
              <a:schemeClr val="tx1"/>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None/>
              <a:defRPr/>
            </a:pPr>
            <a:r>
              <a:rPr lang="es-ES" sz="3600" dirty="0"/>
              <a:t>Se realizó un estudio con enfoque mixto, de tipo pre-experimental. La población fue de 10 docentes y tutores de la especialidad de Bioestadística; y 10 residentes. La muestra estuvo conformada por la totalidad de los </a:t>
            </a:r>
            <a:r>
              <a:rPr lang="es-ES" sz="3600" dirty="0" smtClean="0"/>
              <a:t>residentes de los cursos académicos del 2022 al 2024 </a:t>
            </a:r>
            <a:r>
              <a:rPr lang="es-ES" sz="3600" dirty="0"/>
              <a:t>y para ello se utilizó un muestreo no probabilístico intencional. Se emplearon los métodos de análisis, síntesis, inducción, deducción, sistémico, modelación, hipotético – deductivo, revisión de documentos, entrevistas, encuestas, la observación, talleres de socialización, el Alfa de </a:t>
            </a:r>
            <a:r>
              <a:rPr lang="es-ES" sz="3600" dirty="0" err="1"/>
              <a:t>Cronbach</a:t>
            </a:r>
            <a:r>
              <a:rPr lang="es-ES" sz="3600" dirty="0"/>
              <a:t> y la prueba de Rangos con Signos de Wilcoxon. </a:t>
            </a:r>
            <a:endParaRPr lang="es-ES_tradnl" sz="3600" dirty="0"/>
          </a:p>
        </p:txBody>
      </p:sp>
      <p:sp>
        <p:nvSpPr>
          <p:cNvPr id="15" name="Text Box 21"/>
          <p:cNvSpPr txBox="1">
            <a:spLocks noChangeArrowheads="1"/>
          </p:cNvSpPr>
          <p:nvPr/>
        </p:nvSpPr>
        <p:spPr bwMode="auto">
          <a:xfrm>
            <a:off x="720280" y="15121930"/>
            <a:ext cx="9787383"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RESULTADOS / RESULTS</a:t>
            </a:r>
            <a:endParaRPr lang="es-ES" altLang="es-ES" sz="4400" dirty="0">
              <a:ln w="18415" cmpd="sng">
                <a:solidFill>
                  <a:srgbClr val="FFFFFF"/>
                </a:solidFill>
                <a:prstDash val="solid"/>
              </a:ln>
              <a:solidFill>
                <a:schemeClr val="tx1"/>
              </a:solidFill>
            </a:endParaRPr>
          </a:p>
        </p:txBody>
      </p:sp>
      <p:sp>
        <p:nvSpPr>
          <p:cNvPr id="16" name="Text Box 18"/>
          <p:cNvSpPr txBox="1">
            <a:spLocks noChangeArrowheads="1"/>
          </p:cNvSpPr>
          <p:nvPr/>
        </p:nvSpPr>
        <p:spPr bwMode="auto">
          <a:xfrm>
            <a:off x="792288" y="16569530"/>
            <a:ext cx="13165138" cy="9868809"/>
          </a:xfrm>
          <a:prstGeom prst="rect">
            <a:avLst/>
          </a:prstGeom>
          <a:solidFill>
            <a:schemeClr val="bg1"/>
          </a:solidFill>
          <a:ln w="9525">
            <a:solidFill>
              <a:schemeClr val="bg1">
                <a:lumMod val="85000"/>
              </a:schemeClr>
            </a:solidFill>
            <a:miter lim="800000"/>
            <a:headEnd/>
            <a:tailEnd/>
          </a:ln>
        </p:spPr>
        <p:txBody>
          <a:bodyPr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None/>
              <a:defRPr/>
            </a:pPr>
            <a:r>
              <a:rPr lang="es-ES" sz="3600" dirty="0"/>
              <a:t>El </a:t>
            </a:r>
            <a:r>
              <a:rPr lang="es-ES" sz="3600" b="1" dirty="0"/>
              <a:t>procedimiento</a:t>
            </a:r>
            <a:r>
              <a:rPr lang="es-ES" sz="3600" dirty="0"/>
              <a:t> que instrumenta en la práctica al modelo formación laboral del residente en Bioestadística durante la educación en el trabajo constituye el aporte de la investigación. Este procedimiento permitió desarrollar las cualidades laborales en los residentes, basado en la Estancia Formativa Laboral Recíproca como nueva forma de organización (tipología) de educación en el trabajo.</a:t>
            </a:r>
            <a:endParaRPr lang="es-ES" sz="3600" b="1" dirty="0"/>
          </a:p>
          <a:p>
            <a:pPr algn="just" eaLnBrk="1" hangingPunct="1">
              <a:spcBef>
                <a:spcPct val="0"/>
              </a:spcBef>
              <a:buFontTx/>
              <a:buNone/>
              <a:defRPr/>
            </a:pPr>
            <a:endParaRPr lang="es-ES_tradnl" altLang="es-ES" sz="32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 altLang="es-ES" sz="3700" dirty="0"/>
          </a:p>
        </p:txBody>
      </p:sp>
      <p:sp>
        <p:nvSpPr>
          <p:cNvPr id="17" name="Text Box 17"/>
          <p:cNvSpPr txBox="1">
            <a:spLocks noChangeArrowheads="1"/>
          </p:cNvSpPr>
          <p:nvPr/>
        </p:nvSpPr>
        <p:spPr bwMode="auto">
          <a:xfrm>
            <a:off x="14467337" y="15550371"/>
            <a:ext cx="13714412" cy="9484088"/>
          </a:xfrm>
          <a:prstGeom prst="rect">
            <a:avLst/>
          </a:prstGeom>
          <a:solidFill>
            <a:schemeClr val="bg1"/>
          </a:solidFill>
          <a:ln w="9525">
            <a:solidFill>
              <a:schemeClr val="bg1">
                <a:lumMod val="85000"/>
              </a:schemeClr>
            </a:solidFill>
            <a:miter lim="800000"/>
            <a:headEnd/>
            <a:tailEnd/>
          </a:ln>
        </p:spPr>
        <p:txBody>
          <a:bodyPr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_tradnl" altLang="es-ES" sz="3700" dirty="0"/>
          </a:p>
          <a:p>
            <a:pPr algn="ctr" eaLnBrk="1" hangingPunct="1">
              <a:spcBef>
                <a:spcPct val="0"/>
              </a:spcBef>
              <a:buFontTx/>
              <a:buNone/>
              <a:defRPr/>
            </a:pPr>
            <a:endParaRPr lang="es-ES" altLang="es-ES" sz="3700" dirty="0"/>
          </a:p>
        </p:txBody>
      </p:sp>
      <p:sp>
        <p:nvSpPr>
          <p:cNvPr id="18" name="Text Box 9"/>
          <p:cNvSpPr txBox="1">
            <a:spLocks noChangeArrowheads="1"/>
          </p:cNvSpPr>
          <p:nvPr/>
        </p:nvSpPr>
        <p:spPr bwMode="auto">
          <a:xfrm>
            <a:off x="1224336" y="25848153"/>
            <a:ext cx="20073786"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CONCLUSIONES / CONCLUSIONS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9" name="Text Box 14"/>
          <p:cNvSpPr txBox="1">
            <a:spLocks noChangeArrowheads="1"/>
          </p:cNvSpPr>
          <p:nvPr/>
        </p:nvSpPr>
        <p:spPr bwMode="auto">
          <a:xfrm>
            <a:off x="792288" y="27484864"/>
            <a:ext cx="27320750" cy="2035896"/>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eaLnBrk="1" hangingPunct="1">
              <a:spcBef>
                <a:spcPct val="0"/>
              </a:spcBef>
              <a:buNone/>
              <a:defRPr/>
            </a:pPr>
            <a:r>
              <a:rPr lang="es-VE" sz="3600" dirty="0"/>
              <a:t>Con la aplicación del procedimiento hubo un mejoramiento </a:t>
            </a:r>
            <a:r>
              <a:rPr lang="es-ES" sz="3600" dirty="0"/>
              <a:t>de la formación laboral de los residentes en Bioestadística, en correspondencia con las funciones de estadística de salud, docente-educativa, investigativa y administrativa que establece el modelo del profesional para este especialista</a:t>
            </a:r>
            <a:r>
              <a:rPr lang="es-ES" sz="3600" dirty="0" smtClean="0"/>
              <a:t>.</a:t>
            </a:r>
            <a:endParaRPr lang="es-ES_tradnl" altLang="es-ES" sz="3600" dirty="0"/>
          </a:p>
        </p:txBody>
      </p:sp>
      <p:sp>
        <p:nvSpPr>
          <p:cNvPr id="20" name="Text Box 15"/>
          <p:cNvSpPr txBox="1">
            <a:spLocks noChangeArrowheads="1"/>
          </p:cNvSpPr>
          <p:nvPr/>
        </p:nvSpPr>
        <p:spPr bwMode="auto">
          <a:xfrm>
            <a:off x="2160440" y="30424545"/>
            <a:ext cx="14473608"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REFERENCIAS / REFERENCES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22" name="Text Box 13"/>
          <p:cNvSpPr txBox="1">
            <a:spLocks noChangeArrowheads="1"/>
          </p:cNvSpPr>
          <p:nvPr/>
        </p:nvSpPr>
        <p:spPr bwMode="auto">
          <a:xfrm>
            <a:off x="720280" y="31567697"/>
            <a:ext cx="27392758" cy="4436553"/>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marL="457200" lvl="0" indent="-457200">
              <a:buFont typeface="+mj-lt"/>
              <a:buAutoNum type="arabicPeriod"/>
            </a:pPr>
            <a:r>
              <a:rPr lang="es-ES" sz="2400" dirty="0"/>
              <a:t>Cuba. Ministerio de Salud Pública. Programa de Especialidad de Bioestadística. La Habana: MINSAP; 2006. </a:t>
            </a:r>
          </a:p>
          <a:p>
            <a:pPr marL="457200" indent="-457200">
              <a:buFont typeface="+mj-lt"/>
              <a:buAutoNum type="arabicPeriod"/>
            </a:pPr>
            <a:r>
              <a:rPr lang="es-ES" sz="2400" dirty="0" smtClean="0"/>
              <a:t>Salas </a:t>
            </a:r>
            <a:r>
              <a:rPr lang="es-ES" sz="2400" dirty="0"/>
              <a:t>Perea RS, Salas Mainegra A. Modelo Formativo del Médico Cubano. Bases teóricas y metodológicas. La Habana: Editorial Ciencias Médicas; 2017. </a:t>
            </a:r>
            <a:r>
              <a:rPr lang="es-ES" sz="2400" u="sng" dirty="0">
                <a:hlinkClick r:id="rId3"/>
              </a:rPr>
              <a:t>http://</a:t>
            </a:r>
            <a:r>
              <a:rPr lang="es-ES" sz="2400" u="sng" dirty="0" smtClean="0">
                <a:hlinkClick r:id="rId3"/>
              </a:rPr>
              <a:t>www.ecimed.sld.cu/2017/06/02/modelo-formativo-del-medico-cubano-bases-teoricas-y-metodologicas/</a:t>
            </a:r>
            <a:endParaRPr lang="es-ES" sz="2400" dirty="0"/>
          </a:p>
          <a:p>
            <a:pPr marL="457200" indent="-457200">
              <a:buFont typeface="+mj-lt"/>
              <a:buAutoNum type="arabicPeriod"/>
            </a:pPr>
            <a:r>
              <a:rPr lang="es-ES" sz="2400" dirty="0" smtClean="0"/>
              <a:t>Leyva </a:t>
            </a:r>
            <a:r>
              <a:rPr lang="es-ES" sz="2400" dirty="0"/>
              <a:t>Figueredo PA, Mendoza </a:t>
            </a:r>
            <a:r>
              <a:rPr lang="es-ES" sz="2400" dirty="0" err="1"/>
              <a:t>Tauler</a:t>
            </a:r>
            <a:r>
              <a:rPr lang="es-ES" sz="2400" dirty="0"/>
              <a:t> LL, Batista Rodríguez F. Reflexiones desde la formación laboral para la labor educativa en el proceso pedagógico. Revista Opuntia Brava [Internet]</a:t>
            </a:r>
            <a:r>
              <a:rPr lang="es-ES" sz="2400" i="1" dirty="0"/>
              <a:t>. </a:t>
            </a:r>
            <a:r>
              <a:rPr lang="es-ES" sz="2400" dirty="0"/>
              <a:t>2020 [citado 17 dic 2022]; 12(3): 135-146. Disponible en:  </a:t>
            </a:r>
            <a:r>
              <a:rPr lang="es-ES" sz="2400" u="sng" dirty="0">
                <a:hlinkClick r:id="rId4"/>
              </a:rPr>
              <a:t>https://</a:t>
            </a:r>
            <a:r>
              <a:rPr lang="es-ES" sz="2400" u="sng" dirty="0" smtClean="0">
                <a:hlinkClick r:id="rId4"/>
              </a:rPr>
              <a:t>opuntiabrava.ult.edu.cu/index.php/opuntiabrava/article/view/1056</a:t>
            </a:r>
            <a:endParaRPr lang="es-ES" sz="2400" dirty="0"/>
          </a:p>
          <a:p>
            <a:pPr marL="457200" indent="-457200">
              <a:buFont typeface="+mj-lt"/>
              <a:buAutoNum type="arabicPeriod"/>
            </a:pPr>
            <a:r>
              <a:rPr lang="es-ES" sz="2400" dirty="0" smtClean="0"/>
              <a:t>Mendoza </a:t>
            </a:r>
            <a:r>
              <a:rPr lang="es-ES" sz="2400" dirty="0" err="1"/>
              <a:t>Tauler</a:t>
            </a:r>
            <a:r>
              <a:rPr lang="es-ES" sz="2400" dirty="0"/>
              <a:t> LL, Morán Piñero C, Leyva Figueredo PA. Retos actuales de la formación laboral en la educación cubana. Revista </a:t>
            </a:r>
            <a:r>
              <a:rPr lang="es-ES" sz="2400" dirty="0" err="1"/>
              <a:t>Didasc@lia</a:t>
            </a:r>
            <a:r>
              <a:rPr lang="es-ES" sz="2400" dirty="0"/>
              <a:t>: Didáctica Y educación [Internet]</a:t>
            </a:r>
            <a:r>
              <a:rPr lang="es-ES" sz="2400" i="1" dirty="0"/>
              <a:t>. </a:t>
            </a:r>
            <a:r>
              <a:rPr lang="es-ES" sz="2400" dirty="0"/>
              <a:t>2022 [citado 17 ene 2023];13(3): 338–358. Disponible en: </a:t>
            </a:r>
            <a:r>
              <a:rPr lang="es-ES" sz="2400" u="sng" dirty="0">
                <a:hlinkClick r:id="rId5"/>
              </a:rPr>
              <a:t>https://</a:t>
            </a:r>
            <a:r>
              <a:rPr lang="es-ES" sz="2400" u="sng" dirty="0" smtClean="0">
                <a:hlinkClick r:id="rId5"/>
              </a:rPr>
              <a:t>revistas.ult.edu.cu/index.php/didascalia/article/view/1468</a:t>
            </a:r>
            <a:endParaRPr lang="es-ES" sz="2400" dirty="0"/>
          </a:p>
          <a:p>
            <a:pPr marL="457200" indent="-457200">
              <a:buFont typeface="+mj-lt"/>
              <a:buAutoNum type="arabicPeriod"/>
            </a:pPr>
            <a:r>
              <a:rPr lang="es-ES" altLang="es-ES" sz="2400" dirty="0" smtClean="0"/>
              <a:t>Salas </a:t>
            </a:r>
            <a:r>
              <a:rPr lang="es-ES" altLang="es-ES" sz="2400" dirty="0"/>
              <a:t>Perea RS, Salas Mainegra L, Salas Mainegra A. Las competencias y la educación médica cubana. La Habana: Editorial </a:t>
            </a:r>
            <a:r>
              <a:rPr lang="es-ES" altLang="es-ES" sz="2400" dirty="0" err="1"/>
              <a:t>Ecimed</a:t>
            </a:r>
            <a:r>
              <a:rPr lang="es-ES" altLang="es-ES" sz="2400" dirty="0"/>
              <a:t>; 2022. </a:t>
            </a:r>
            <a:r>
              <a:rPr lang="es-ES" altLang="es-ES" sz="2400" dirty="0">
                <a:hlinkClick r:id="rId6"/>
              </a:rPr>
              <a:t>http://www.ecimed.sld.cu/2022/04/04/nuevo-libro-las-competencias-y-la-educacion-medica-cubana</a:t>
            </a:r>
            <a:r>
              <a:rPr lang="es-ES" altLang="es-ES" sz="2400" dirty="0" smtClean="0">
                <a:hlinkClick r:id="rId6"/>
              </a:rPr>
              <a:t>/</a:t>
            </a:r>
            <a:r>
              <a:rPr lang="es-ES" altLang="es-ES" sz="2400" dirty="0" smtClean="0"/>
              <a:t> </a:t>
            </a:r>
          </a:p>
          <a:p>
            <a:pPr marL="457200" indent="-457200">
              <a:buFont typeface="+mj-lt"/>
              <a:buAutoNum type="arabicPeriod"/>
            </a:pPr>
            <a:r>
              <a:rPr lang="es-ES" altLang="es-ES" sz="2400" dirty="0" smtClean="0"/>
              <a:t>Velázquez </a:t>
            </a:r>
            <a:r>
              <a:rPr lang="es-ES" altLang="es-ES" sz="2400" dirty="0"/>
              <a:t>González VA. La formación laboral del médico residente en Bioestadística durante la educación en el trabajo. [Tesis de doctorado]. Holguín-Cuba: Universidad de Holguín; 2023. </a:t>
            </a:r>
          </a:p>
        </p:txBody>
      </p:sp>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74858" y="232513"/>
            <a:ext cx="5577387" cy="1783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Imagen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2288" y="389666"/>
            <a:ext cx="5472607" cy="161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ángulo 1">
            <a:extLst>
              <a:ext uri="{FF2B5EF4-FFF2-40B4-BE49-F238E27FC236}">
                <a16:creationId xmlns="" xmlns:a16="http://schemas.microsoft.com/office/drawing/2014/main" id="{DF0CFE15-3718-484A-87BD-CF986B9888A1}"/>
              </a:ext>
            </a:extLst>
          </p:cNvPr>
          <p:cNvSpPr/>
          <p:nvPr/>
        </p:nvSpPr>
        <p:spPr>
          <a:xfrm>
            <a:off x="805937" y="6055171"/>
            <a:ext cx="12146308" cy="4705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a:solidFill>
                  <a:schemeClr val="tx1"/>
                </a:solidFill>
                <a:latin typeface="Arial" panose="020B0604020202020204" pitchFamily="34" charset="0"/>
                <a:cs typeface="Arial" panose="020B0604020202020204" pitchFamily="34" charset="0"/>
              </a:rPr>
              <a:t>En la actualidad se requiere privilegiar la atención a la formación laboral de los residentes en </a:t>
            </a:r>
            <a:r>
              <a:rPr lang="es-ES" sz="3200" dirty="0" smtClean="0">
                <a:solidFill>
                  <a:schemeClr val="tx1"/>
                </a:solidFill>
                <a:latin typeface="Arial" panose="020B0604020202020204" pitchFamily="34" charset="0"/>
                <a:cs typeface="Arial" panose="020B0604020202020204" pitchFamily="34" charset="0"/>
              </a:rPr>
              <a:t>Bioestadística </a:t>
            </a:r>
            <a:r>
              <a:rPr lang="es-ES" sz="3200" dirty="0">
                <a:solidFill>
                  <a:schemeClr val="tx1"/>
                </a:solidFill>
                <a:latin typeface="Arial" panose="020B0604020202020204" pitchFamily="34" charset="0"/>
                <a:cs typeface="Arial" panose="020B0604020202020204" pitchFamily="34" charset="0"/>
              </a:rPr>
              <a:t>que les permita desarrollar cualidades laborales desde sus desempeños profesionales. Los resultados obtenidos en el diagnóstico realizado permitieron identificar la existencia de insuficiencias que presentan los residentes de Bioestadística de la Universidad de Ciencias Médicas de Holguín en sus desempeños laborales, limitan el cumplimiento de las funciones que deben desarrollar una vez egresados.</a:t>
            </a:r>
            <a:endParaRPr lang="es-CU" sz="3200" dirty="0">
              <a:solidFill>
                <a:schemeClr val="tx1"/>
              </a:solidFill>
              <a:latin typeface="Arial" panose="020B0604020202020204" pitchFamily="34" charset="0"/>
              <a:cs typeface="Arial" panose="020B0604020202020204" pitchFamily="34" charset="0"/>
            </a:endParaRPr>
          </a:p>
        </p:txBody>
      </p:sp>
      <p:sp>
        <p:nvSpPr>
          <p:cNvPr id="3" name="Rectángulo 2">
            <a:extLst>
              <a:ext uri="{FF2B5EF4-FFF2-40B4-BE49-F238E27FC236}">
                <a16:creationId xmlns="" xmlns:a16="http://schemas.microsoft.com/office/drawing/2014/main" id="{7F55F91B-83D6-4CA8-99DF-1869EB100143}"/>
              </a:ext>
            </a:extLst>
          </p:cNvPr>
          <p:cNvSpPr/>
          <p:nvPr/>
        </p:nvSpPr>
        <p:spPr>
          <a:xfrm>
            <a:off x="720279" y="10587552"/>
            <a:ext cx="11089232" cy="117836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400" dirty="0">
                <a:solidFill>
                  <a:schemeClr val="tx1"/>
                </a:solidFill>
                <a:latin typeface="Arial" panose="020B0604020202020204" pitchFamily="34" charset="0"/>
                <a:cs typeface="Arial" panose="020B0604020202020204" pitchFamily="34" charset="0"/>
              </a:rPr>
              <a:t>OBJETIVOS / OBJETIVES</a:t>
            </a:r>
            <a:endParaRPr lang="es-CU" sz="4400" dirty="0">
              <a:solidFill>
                <a:schemeClr val="tx1"/>
              </a:solidFill>
              <a:latin typeface="Arial" panose="020B0604020202020204" pitchFamily="34" charset="0"/>
              <a:cs typeface="Arial" panose="020B0604020202020204" pitchFamily="34" charset="0"/>
            </a:endParaRPr>
          </a:p>
        </p:txBody>
      </p:sp>
      <p:sp>
        <p:nvSpPr>
          <p:cNvPr id="7" name="Rectángulo 6">
            <a:extLst>
              <a:ext uri="{FF2B5EF4-FFF2-40B4-BE49-F238E27FC236}">
                <a16:creationId xmlns="" xmlns:a16="http://schemas.microsoft.com/office/drawing/2014/main" id="{0D85E264-E6E7-4CF7-8D19-61BB5211464C}"/>
              </a:ext>
            </a:extLst>
          </p:cNvPr>
          <p:cNvSpPr/>
          <p:nvPr/>
        </p:nvSpPr>
        <p:spPr>
          <a:xfrm>
            <a:off x="720279" y="12231729"/>
            <a:ext cx="11089232" cy="25256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600" dirty="0">
                <a:solidFill>
                  <a:schemeClr val="tx1"/>
                </a:solidFill>
                <a:latin typeface="Arial" panose="020B0604020202020204" pitchFamily="34" charset="0"/>
                <a:cs typeface="Arial" panose="020B0604020202020204" pitchFamily="34" charset="0"/>
              </a:rPr>
              <a:t>Elaborar un procedimiento sustentado en un modelo de formación laboral del residente en Bioestadística durante la educación en el trabajo.</a:t>
            </a:r>
            <a:endParaRPr lang="es-CU" sz="3600" dirty="0">
              <a:solidFill>
                <a:schemeClr val="tx1"/>
              </a:solidFill>
              <a:latin typeface="Arial" panose="020B0604020202020204" pitchFamily="34" charset="0"/>
              <a:cs typeface="Arial" panose="020B0604020202020204" pitchFamily="34" charset="0"/>
            </a:endParaRPr>
          </a:p>
        </p:txBody>
      </p:sp>
      <p:pic>
        <p:nvPicPr>
          <p:cNvPr id="8" name="Imagen 7"/>
          <p:cNvPicPr>
            <a:picLocks noChangeAspect="1"/>
          </p:cNvPicPr>
          <p:nvPr/>
        </p:nvPicPr>
        <p:blipFill rotWithShape="1">
          <a:blip r:embed="rId9"/>
          <a:srcRect l="32843" t="11610" r="32844" b="17515"/>
          <a:stretch/>
        </p:blipFill>
        <p:spPr>
          <a:xfrm>
            <a:off x="14948846" y="15724463"/>
            <a:ext cx="8813994" cy="9309995"/>
          </a:xfrm>
          <a:prstGeom prst="rect">
            <a:avLst/>
          </a:prstGeom>
        </p:spPr>
      </p:pic>
      <p:sp>
        <p:nvSpPr>
          <p:cNvPr id="21" name="CuadroTexto 20"/>
          <p:cNvSpPr txBox="1"/>
          <p:nvPr/>
        </p:nvSpPr>
        <p:spPr>
          <a:xfrm>
            <a:off x="23406929" y="18844437"/>
            <a:ext cx="4444702" cy="4031873"/>
          </a:xfrm>
          <a:prstGeom prst="rect">
            <a:avLst/>
          </a:prstGeom>
          <a:noFill/>
        </p:spPr>
        <p:txBody>
          <a:bodyPr wrap="square" rtlCol="0">
            <a:spAutoFit/>
          </a:bodyPr>
          <a:lstStyle/>
          <a:p>
            <a:pPr algn="ctr"/>
            <a:r>
              <a:rPr lang="es-ES" sz="3200" b="1" dirty="0" smtClean="0">
                <a:latin typeface="Arial" panose="020B0604020202020204" pitchFamily="34" charset="0"/>
                <a:cs typeface="Arial" panose="020B0604020202020204" pitchFamily="34" charset="0"/>
              </a:rPr>
              <a:t>Representación gráfica del Procedimiento para la formación laboral de los residentes en Bioestadística durante la educación en el trabajo</a:t>
            </a:r>
            <a:endParaRPr lang="es-E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69309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601</Words>
  <Application>Microsoft Office PowerPoint</Application>
  <PresentationFormat>Personalizado</PresentationFormat>
  <Paragraphs>43</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Times New Roman</vt:lpstr>
      <vt:lpstr>Tema de Office</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dc:creator>
  <cp:lastModifiedBy>DR</cp:lastModifiedBy>
  <cp:revision>23</cp:revision>
  <dcterms:created xsi:type="dcterms:W3CDTF">2015-12-19T20:13:13Z</dcterms:created>
  <dcterms:modified xsi:type="dcterms:W3CDTF">2025-04-09T04:58:34Z</dcterms:modified>
</cp:coreProperties>
</file>