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70" y="24"/>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09/04/2025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ecimed.sld.cu/2017/06/02/modelo-formativo-del-medico-cubano-bases-teoricas-y-metodologicas/" TargetMode="External"/><Relationship Id="rId7" Type="http://schemas.openxmlformats.org/officeDocument/2006/relationships/image" Target="../media/image1.png"/><Relationship Id="rId2" Type="http://schemas.openxmlformats.org/officeDocument/2006/relationships/hyperlink" Target="mailto:veronicaa@infomed.sld.cu" TargetMode="External"/><Relationship Id="rId1" Type="http://schemas.openxmlformats.org/officeDocument/2006/relationships/slideLayout" Target="../slideLayouts/slideLayout1.xml"/><Relationship Id="rId6" Type="http://schemas.openxmlformats.org/officeDocument/2006/relationships/hyperlink" Target="http://www.ecimed.sld.cu/2022/04/04/nuevo-libro-las-competencias-y-la-educacion-medica-cubana/" TargetMode="External"/><Relationship Id="rId5" Type="http://schemas.openxmlformats.org/officeDocument/2006/relationships/hyperlink" Target="https://revistas.ult.edu.cu/index.php/didascalia/article/view/1468" TargetMode="External"/><Relationship Id="rId4" Type="http://schemas.openxmlformats.org/officeDocument/2006/relationships/hyperlink" Target="https://opuntiabrava.ult.edu.cu/index.php/opuntiabrava/article/view/1056"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48272" y="2592538"/>
            <a:ext cx="27507056" cy="2512949"/>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None/>
              <a:defRPr/>
            </a:pPr>
            <a:r>
              <a:rPr lang="es-ES" sz="4400" b="1" dirty="0"/>
              <a:t>PROCEDIMIENTO PARA LA FORMACIÓN LABORAL DEL RESIDENTE DE BIOESTADÍSTICA DURANTE LA EDUCACIÓN EN EL TRABAJO</a:t>
            </a:r>
            <a:endParaRPr lang="es-ES" sz="4400" dirty="0"/>
          </a:p>
          <a:p>
            <a:pPr eaLnBrk="1" hangingPunct="1">
              <a:spcBef>
                <a:spcPct val="0"/>
              </a:spcBef>
              <a:buFontTx/>
              <a:buNone/>
              <a:defRPr/>
            </a:pPr>
            <a:endParaRPr lang="es-ES" altLang="es-ES" sz="5100" b="1" dirty="0">
              <a:latin typeface="Times New Roman" pitchFamily="16" charset="0"/>
            </a:endParaRPr>
          </a:p>
        </p:txBody>
      </p:sp>
      <p:sp>
        <p:nvSpPr>
          <p:cNvPr id="6" name="Text Box 6"/>
          <p:cNvSpPr txBox="1">
            <a:spLocks noChangeArrowheads="1"/>
          </p:cNvSpPr>
          <p:nvPr/>
        </p:nvSpPr>
        <p:spPr bwMode="auto">
          <a:xfrm>
            <a:off x="1224336" y="4081552"/>
            <a:ext cx="25994888" cy="74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a:spcBef>
                <a:spcPct val="0"/>
              </a:spcBef>
              <a:buNone/>
            </a:pPr>
            <a:r>
              <a:rPr lang="es-ES" sz="2400" dirty="0" smtClean="0"/>
              <a:t>Dr.C. Verónica Aleyda Velázquez González</a:t>
            </a:r>
            <a:r>
              <a:rPr lang="es-ES" sz="2400" baseline="30000" dirty="0" smtClean="0"/>
              <a:t>.</a:t>
            </a:r>
            <a:r>
              <a:rPr lang="es-ES" sz="2400" dirty="0" smtClean="0"/>
              <a:t>. Correo: </a:t>
            </a:r>
            <a:r>
              <a:rPr lang="es-ES" sz="2400" dirty="0" smtClean="0">
                <a:hlinkClick r:id="rId2"/>
              </a:rPr>
              <a:t>veronicaa@infomed.sld.cu</a:t>
            </a:r>
            <a:r>
              <a:rPr lang="es-ES" sz="2400" dirty="0" smtClean="0"/>
              <a:t> , Dr.C. George Augusto Velázquez Zúñiga, </a:t>
            </a:r>
            <a:r>
              <a:rPr lang="es-ES" sz="2400" dirty="0" err="1" smtClean="0"/>
              <a:t>M.Sc</a:t>
            </a:r>
            <a:r>
              <a:rPr lang="es-ES" sz="2400" dirty="0" smtClean="0"/>
              <a:t>. Dra. Rita María González Morales</a:t>
            </a:r>
            <a:endParaRPr lang="es-ES" altLang="es-ES" sz="2400" dirty="0"/>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948847" y="5004246"/>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221780" y="6583741"/>
            <a:ext cx="13625722" cy="6467878"/>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None/>
              <a:defRPr/>
            </a:pPr>
            <a:r>
              <a:rPr lang="es-ES" sz="3600" dirty="0"/>
              <a:t>Se realizó un estudio con enfoque mixto, de tipo pre-experimental. La población fue de 10 docentes y tutores de la especialidad de Bioestadística; y 10 residentes. La muestra estuvo conformada por la totalidad de los </a:t>
            </a:r>
            <a:r>
              <a:rPr lang="es-ES" sz="3600" dirty="0" smtClean="0"/>
              <a:t>residentes de los cursos académicos del 2022 al 2024 </a:t>
            </a:r>
            <a:r>
              <a:rPr lang="es-ES" sz="3600" dirty="0"/>
              <a:t>y para ello se utilizó un muestreo no probabilístico intencional. Se emplearon los métodos de análisis, síntesis, inducción, deducción, sistémico, modelación, hipotético – deductivo, revisión de documentos, entrevistas, encuestas, la observación, talleres de socialización, el Alfa de </a:t>
            </a:r>
            <a:r>
              <a:rPr lang="es-ES" sz="3600" dirty="0" err="1"/>
              <a:t>Cronbach</a:t>
            </a:r>
            <a:r>
              <a:rPr lang="es-ES" sz="3600" dirty="0"/>
              <a:t> y la prueba de Rangos con Signos de Wilcoxon. </a:t>
            </a:r>
            <a:endParaRPr lang="es-ES_tradnl" sz="3600"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92288" y="16569530"/>
            <a:ext cx="13165138" cy="9868809"/>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None/>
              <a:defRPr/>
            </a:pPr>
            <a:r>
              <a:rPr lang="es-ES" sz="3600" dirty="0"/>
              <a:t>El </a:t>
            </a:r>
            <a:r>
              <a:rPr lang="es-ES" sz="3600" b="1" dirty="0"/>
              <a:t>procedimiento</a:t>
            </a:r>
            <a:r>
              <a:rPr lang="es-ES" sz="3600" dirty="0"/>
              <a:t> que instrumenta en la práctica al modelo formación laboral del residente en Bioestadística durante la educación en el trabajo constituye el aporte de la investigación. Este procedimiento permitió desarrollar las cualidades laborales en los residentes, basado en la Estancia Formativa Laboral Recíproca como nueva forma de organización (tipología) de educación en el trabajo.</a:t>
            </a:r>
            <a:endParaRPr lang="es-ES" sz="3600" b="1" dirty="0"/>
          </a:p>
          <a:p>
            <a:pPr algn="just" eaLnBrk="1" hangingPunct="1">
              <a:spcBef>
                <a:spcPct val="0"/>
              </a:spcBef>
              <a:buFontTx/>
              <a:buNone/>
              <a:defRPr/>
            </a:pPr>
            <a:endParaRPr lang="es-ES_tradnl" altLang="es-ES" sz="32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7" name="Text Box 17"/>
          <p:cNvSpPr txBox="1">
            <a:spLocks noChangeArrowheads="1"/>
          </p:cNvSpPr>
          <p:nvPr/>
        </p:nvSpPr>
        <p:spPr bwMode="auto">
          <a:xfrm>
            <a:off x="14467337" y="15550371"/>
            <a:ext cx="13714412" cy="9484088"/>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1224336" y="2584815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7484864"/>
            <a:ext cx="27320750" cy="2035896"/>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None/>
              <a:defRPr/>
            </a:pPr>
            <a:r>
              <a:rPr lang="es-VE" sz="3600" dirty="0"/>
              <a:t>Con la aplicación del procedimiento hubo un mejoramiento </a:t>
            </a:r>
            <a:r>
              <a:rPr lang="es-ES" sz="3600" dirty="0"/>
              <a:t>de la formación laboral de los residentes en Bioestadística, en correspondencia con las funciones de estadística de salud, docente-educativa, investigativa y administrativa que establece el modelo del profesional para este especialista</a:t>
            </a:r>
            <a:r>
              <a:rPr lang="es-ES" sz="3600" dirty="0" smtClean="0"/>
              <a:t>.</a:t>
            </a:r>
            <a:endParaRPr lang="es-ES_tradnl" altLang="es-ES" sz="3600" dirty="0"/>
          </a:p>
        </p:txBody>
      </p:sp>
      <p:sp>
        <p:nvSpPr>
          <p:cNvPr id="20" name="Text Box 15"/>
          <p:cNvSpPr txBox="1">
            <a:spLocks noChangeArrowheads="1"/>
          </p:cNvSpPr>
          <p:nvPr/>
        </p:nvSpPr>
        <p:spPr bwMode="auto">
          <a:xfrm>
            <a:off x="2160440" y="30424545"/>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720280" y="31567697"/>
            <a:ext cx="27392758" cy="4436553"/>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457200" lvl="0" indent="-457200">
              <a:buFont typeface="+mj-lt"/>
              <a:buAutoNum type="arabicPeriod"/>
            </a:pPr>
            <a:r>
              <a:rPr lang="es-ES" sz="2400" dirty="0"/>
              <a:t>Cuba. Ministerio de Salud Pública. Programa de Especialidad de Bioestadística. La Habana: MINSAP; 2006. </a:t>
            </a:r>
          </a:p>
          <a:p>
            <a:pPr marL="457200" indent="-457200">
              <a:buFont typeface="+mj-lt"/>
              <a:buAutoNum type="arabicPeriod"/>
            </a:pPr>
            <a:r>
              <a:rPr lang="es-ES" sz="2400" dirty="0" smtClean="0"/>
              <a:t>Salas </a:t>
            </a:r>
            <a:r>
              <a:rPr lang="es-ES" sz="2400" dirty="0"/>
              <a:t>Perea RS, Salas Mainegra A. Modelo Formativo del Médico Cubano. Bases teóricas y metodológicas. La Habana: Editorial Ciencias Médicas; 2017. </a:t>
            </a:r>
            <a:r>
              <a:rPr lang="es-ES" sz="2400" u="sng" dirty="0">
                <a:hlinkClick r:id="rId3"/>
              </a:rPr>
              <a:t>http://</a:t>
            </a:r>
            <a:r>
              <a:rPr lang="es-ES" sz="2400" u="sng" dirty="0" smtClean="0">
                <a:hlinkClick r:id="rId3"/>
              </a:rPr>
              <a:t>www.ecimed.sld.cu/2017/06/02/modelo-formativo-del-medico-cubano-bases-teoricas-y-metodologicas/</a:t>
            </a:r>
            <a:endParaRPr lang="es-ES" sz="2400" dirty="0"/>
          </a:p>
          <a:p>
            <a:pPr marL="457200" indent="-457200">
              <a:buFont typeface="+mj-lt"/>
              <a:buAutoNum type="arabicPeriod"/>
            </a:pPr>
            <a:r>
              <a:rPr lang="es-ES" sz="2400" dirty="0" smtClean="0"/>
              <a:t>Leyva </a:t>
            </a:r>
            <a:r>
              <a:rPr lang="es-ES" sz="2400" dirty="0"/>
              <a:t>Figueredo PA, Mendoza </a:t>
            </a:r>
            <a:r>
              <a:rPr lang="es-ES" sz="2400" dirty="0" err="1"/>
              <a:t>Tauler</a:t>
            </a:r>
            <a:r>
              <a:rPr lang="es-ES" sz="2400" dirty="0"/>
              <a:t> LL, Batista Rodríguez F. Reflexiones desde la formación laboral para la labor educativa en el proceso pedagógico. Revista Opuntia Brava [Internet]</a:t>
            </a:r>
            <a:r>
              <a:rPr lang="es-ES" sz="2400" i="1" dirty="0"/>
              <a:t>. </a:t>
            </a:r>
            <a:r>
              <a:rPr lang="es-ES" sz="2400" dirty="0"/>
              <a:t>2020 [citado 17 dic 2022]; 12(3): 135-146. Disponible en:  </a:t>
            </a:r>
            <a:r>
              <a:rPr lang="es-ES" sz="2400" u="sng" dirty="0">
                <a:hlinkClick r:id="rId4"/>
              </a:rPr>
              <a:t>https://</a:t>
            </a:r>
            <a:r>
              <a:rPr lang="es-ES" sz="2400" u="sng" dirty="0" smtClean="0">
                <a:hlinkClick r:id="rId4"/>
              </a:rPr>
              <a:t>opuntiabrava.ult.edu.cu/index.php/opuntiabrava/article/view/1056</a:t>
            </a:r>
            <a:endParaRPr lang="es-ES" sz="2400" dirty="0"/>
          </a:p>
          <a:p>
            <a:pPr marL="457200" indent="-457200">
              <a:buFont typeface="+mj-lt"/>
              <a:buAutoNum type="arabicPeriod"/>
            </a:pPr>
            <a:r>
              <a:rPr lang="es-ES" sz="2400" dirty="0" smtClean="0"/>
              <a:t>Mendoza </a:t>
            </a:r>
            <a:r>
              <a:rPr lang="es-ES" sz="2400" dirty="0" err="1"/>
              <a:t>Tauler</a:t>
            </a:r>
            <a:r>
              <a:rPr lang="es-ES" sz="2400" dirty="0"/>
              <a:t> LL, Morán Piñero C, Leyva Figueredo PA. Retos actuales de la formación laboral en la educación cubana. Revista </a:t>
            </a:r>
            <a:r>
              <a:rPr lang="es-ES" sz="2400" dirty="0" err="1"/>
              <a:t>Didasc@lia</a:t>
            </a:r>
            <a:r>
              <a:rPr lang="es-ES" sz="2400" dirty="0"/>
              <a:t>: Didáctica Y educación [Internet]</a:t>
            </a:r>
            <a:r>
              <a:rPr lang="es-ES" sz="2400" i="1" dirty="0"/>
              <a:t>. </a:t>
            </a:r>
            <a:r>
              <a:rPr lang="es-ES" sz="2400" dirty="0"/>
              <a:t>2022 [citado 17 ene 2023];13(3): 338–358. Disponible en: </a:t>
            </a:r>
            <a:r>
              <a:rPr lang="es-ES" sz="2400" u="sng" dirty="0">
                <a:hlinkClick r:id="rId5"/>
              </a:rPr>
              <a:t>https://</a:t>
            </a:r>
            <a:r>
              <a:rPr lang="es-ES" sz="2400" u="sng" dirty="0" smtClean="0">
                <a:hlinkClick r:id="rId5"/>
              </a:rPr>
              <a:t>revistas.ult.edu.cu/index.php/didascalia/article/view/1468</a:t>
            </a:r>
            <a:endParaRPr lang="es-ES" sz="2400" dirty="0"/>
          </a:p>
          <a:p>
            <a:pPr marL="457200" indent="-457200">
              <a:buFont typeface="+mj-lt"/>
              <a:buAutoNum type="arabicPeriod"/>
            </a:pPr>
            <a:r>
              <a:rPr lang="es-ES" altLang="es-ES" sz="2400" dirty="0" smtClean="0"/>
              <a:t>Salas </a:t>
            </a:r>
            <a:r>
              <a:rPr lang="es-ES" altLang="es-ES" sz="2400" dirty="0"/>
              <a:t>Perea RS, Salas Mainegra L, Salas Mainegra A. Las competencias y la educación médica cubana. La Habana: Editorial </a:t>
            </a:r>
            <a:r>
              <a:rPr lang="es-ES" altLang="es-ES" sz="2400" dirty="0" err="1"/>
              <a:t>Ecimed</a:t>
            </a:r>
            <a:r>
              <a:rPr lang="es-ES" altLang="es-ES" sz="2400" dirty="0"/>
              <a:t>; 2022. </a:t>
            </a:r>
            <a:r>
              <a:rPr lang="es-ES" altLang="es-ES" sz="2400" dirty="0">
                <a:hlinkClick r:id="rId6"/>
              </a:rPr>
              <a:t>http://www.ecimed.sld.cu/2022/04/04/nuevo-libro-las-competencias-y-la-educacion-medica-cubana</a:t>
            </a:r>
            <a:r>
              <a:rPr lang="es-ES" altLang="es-ES" sz="2400" dirty="0" smtClean="0">
                <a:hlinkClick r:id="rId6"/>
              </a:rPr>
              <a:t>/</a:t>
            </a:r>
            <a:r>
              <a:rPr lang="es-ES" altLang="es-ES" sz="2400" dirty="0" smtClean="0"/>
              <a:t> </a:t>
            </a:r>
          </a:p>
          <a:p>
            <a:pPr marL="457200" indent="-457200">
              <a:buFont typeface="+mj-lt"/>
              <a:buAutoNum type="arabicPeriod"/>
            </a:pPr>
            <a:r>
              <a:rPr lang="es-ES" altLang="es-ES" sz="2400" dirty="0" smtClean="0"/>
              <a:t>Velázquez </a:t>
            </a:r>
            <a:r>
              <a:rPr lang="es-ES" altLang="es-ES" sz="2400" dirty="0"/>
              <a:t>González VA. La formación laboral del médico residente en Bioestadística durante la educación en el trabajo. [Tesis de doctorado]. Holguín-Cuba: Universidad de Holguín; 2023. </a:t>
            </a:r>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 xmlns:a16="http://schemas.microsoft.com/office/drawing/2014/main" id="{DF0CFE15-3718-484A-87BD-CF986B9888A1}"/>
              </a:ext>
            </a:extLst>
          </p:cNvPr>
          <p:cNvSpPr/>
          <p:nvPr/>
        </p:nvSpPr>
        <p:spPr>
          <a:xfrm>
            <a:off x="805937" y="6055171"/>
            <a:ext cx="12146308" cy="47057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200" dirty="0">
                <a:solidFill>
                  <a:schemeClr val="tx1"/>
                </a:solidFill>
                <a:latin typeface="Arial" panose="020B0604020202020204" pitchFamily="34" charset="0"/>
                <a:cs typeface="Arial" panose="020B0604020202020204" pitchFamily="34" charset="0"/>
              </a:rPr>
              <a:t>En la actualidad se requiere privilegiar la atención a la formación laboral de los residentes en </a:t>
            </a:r>
            <a:r>
              <a:rPr lang="es-ES" sz="3200" dirty="0" smtClean="0">
                <a:solidFill>
                  <a:schemeClr val="tx1"/>
                </a:solidFill>
                <a:latin typeface="Arial" panose="020B0604020202020204" pitchFamily="34" charset="0"/>
                <a:cs typeface="Arial" panose="020B0604020202020204" pitchFamily="34" charset="0"/>
              </a:rPr>
              <a:t>Bioestadística </a:t>
            </a:r>
            <a:r>
              <a:rPr lang="es-ES" sz="3200" dirty="0">
                <a:solidFill>
                  <a:schemeClr val="tx1"/>
                </a:solidFill>
                <a:latin typeface="Arial" panose="020B0604020202020204" pitchFamily="34" charset="0"/>
                <a:cs typeface="Arial" panose="020B0604020202020204" pitchFamily="34" charset="0"/>
              </a:rPr>
              <a:t>que les permita desarrollar cualidades laborales desde sus desempeños profesionales. Los resultados obtenidos en el diagnóstico realizado permitieron identificar la existencia de insuficiencias que presentan los residentes de Bioestadística de la Universidad de Ciencias Médicas de Holguín en sus desempeños laborales, limitan el cumplimiento de las funciones que deben desarrollar una vez egresados.</a:t>
            </a:r>
            <a:endParaRPr lang="es-CU" sz="3200" dirty="0">
              <a:solidFill>
                <a:schemeClr val="tx1"/>
              </a:solidFill>
              <a:latin typeface="Arial" panose="020B0604020202020204" pitchFamily="34" charset="0"/>
              <a:cs typeface="Arial" panose="020B0604020202020204" pitchFamily="34" charset="0"/>
            </a:endParaRPr>
          </a:p>
        </p:txBody>
      </p:sp>
      <p:sp>
        <p:nvSpPr>
          <p:cNvPr id="3" name="Rectángulo 2">
            <a:extLst>
              <a:ext uri="{FF2B5EF4-FFF2-40B4-BE49-F238E27FC236}">
                <a16:creationId xmlns="" xmlns:a16="http://schemas.microsoft.com/office/drawing/2014/main" id="{7F55F91B-83D6-4CA8-99DF-1869EB100143}"/>
              </a:ext>
            </a:extLst>
          </p:cNvPr>
          <p:cNvSpPr/>
          <p:nvPr/>
        </p:nvSpPr>
        <p:spPr>
          <a:xfrm>
            <a:off x="720279" y="10587552"/>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 xmlns:a16="http://schemas.microsoft.com/office/drawing/2014/main" id="{0D85E264-E6E7-4CF7-8D19-61BB5211464C}"/>
              </a:ext>
            </a:extLst>
          </p:cNvPr>
          <p:cNvSpPr/>
          <p:nvPr/>
        </p:nvSpPr>
        <p:spPr>
          <a:xfrm>
            <a:off x="720279" y="12231729"/>
            <a:ext cx="11089232" cy="2525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3600" dirty="0">
                <a:solidFill>
                  <a:schemeClr val="tx1"/>
                </a:solidFill>
                <a:latin typeface="Arial" panose="020B0604020202020204" pitchFamily="34" charset="0"/>
                <a:cs typeface="Arial" panose="020B0604020202020204" pitchFamily="34" charset="0"/>
              </a:rPr>
              <a:t>Elaborar un procedimiento sustentado en un modelo de formación laboral del residente en Bioestadística durante la educación en el trabajo.</a:t>
            </a:r>
            <a:endParaRPr lang="es-CU" sz="3600" dirty="0">
              <a:solidFill>
                <a:schemeClr val="tx1"/>
              </a:solidFill>
              <a:latin typeface="Arial" panose="020B0604020202020204" pitchFamily="34" charset="0"/>
              <a:cs typeface="Arial" panose="020B0604020202020204" pitchFamily="34" charset="0"/>
            </a:endParaRPr>
          </a:p>
        </p:txBody>
      </p:sp>
      <p:pic>
        <p:nvPicPr>
          <p:cNvPr id="8" name="Imagen 7"/>
          <p:cNvPicPr>
            <a:picLocks noChangeAspect="1"/>
          </p:cNvPicPr>
          <p:nvPr/>
        </p:nvPicPr>
        <p:blipFill rotWithShape="1">
          <a:blip r:embed="rId9"/>
          <a:srcRect l="32843" t="11610" r="32844" b="17515"/>
          <a:stretch/>
        </p:blipFill>
        <p:spPr>
          <a:xfrm>
            <a:off x="14948846" y="15724463"/>
            <a:ext cx="8813994" cy="9309995"/>
          </a:xfrm>
          <a:prstGeom prst="rect">
            <a:avLst/>
          </a:prstGeom>
        </p:spPr>
      </p:pic>
      <p:sp>
        <p:nvSpPr>
          <p:cNvPr id="21" name="CuadroTexto 20"/>
          <p:cNvSpPr txBox="1"/>
          <p:nvPr/>
        </p:nvSpPr>
        <p:spPr>
          <a:xfrm>
            <a:off x="23406929" y="18844437"/>
            <a:ext cx="4444702" cy="4031873"/>
          </a:xfrm>
          <a:prstGeom prst="rect">
            <a:avLst/>
          </a:prstGeom>
          <a:noFill/>
        </p:spPr>
        <p:txBody>
          <a:bodyPr wrap="square" rtlCol="0">
            <a:spAutoFit/>
          </a:bodyPr>
          <a:lstStyle/>
          <a:p>
            <a:pPr algn="ctr"/>
            <a:r>
              <a:rPr lang="es-ES" sz="3200" b="1" dirty="0" smtClean="0">
                <a:latin typeface="Arial" panose="020B0604020202020204" pitchFamily="34" charset="0"/>
                <a:cs typeface="Arial" panose="020B0604020202020204" pitchFamily="34" charset="0"/>
              </a:rPr>
              <a:t>Representación gráfica del Procedimiento para la formación laboral de los residentes en Bioestadística durante la educación en el trabajo</a:t>
            </a:r>
            <a:endParaRPr lang="es-E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601</Words>
  <Application>Microsoft Office PowerPoint</Application>
  <PresentationFormat>Personalizado</PresentationFormat>
  <Paragraphs>43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DR</cp:lastModifiedBy>
  <cp:revision>23</cp:revision>
  <dcterms:created xsi:type="dcterms:W3CDTF">2015-12-19T20:13:13Z</dcterms:created>
  <dcterms:modified xsi:type="dcterms:W3CDTF">2025-04-09T04:58:34Z</dcterms:modified>
</cp:coreProperties>
</file>