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171" autoAdjust="0"/>
    <p:restoredTop sz="94660"/>
  </p:normalViewPr>
  <p:slideViewPr>
    <p:cSldViewPr>
      <p:cViewPr>
        <p:scale>
          <a:sx n="39" d="100"/>
          <a:sy n="39" d="100"/>
        </p:scale>
        <p:origin x="342" y="-72"/>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55"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56"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57"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58"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9"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60"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‹Nº›</a:t>
            </a:fld>
            <a:endParaRPr lang="en-US"/>
          </a:p>
        </p:txBody>
      </p:sp>
    </p:spTree>
    <p:extLst>
      <p:ext uri="{BB962C8B-B14F-4D97-AF65-F5344CB8AC3E}">
        <p14:creationId xmlns:p14="http://schemas.microsoft.com/office/powerpoint/2010/main" val="94628463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048581"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1048582"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1048583"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584" name="4 Marcador de pie de página"/>
          <p:cNvSpPr>
            <a:spLocks noGrp="1"/>
          </p:cNvSpPr>
          <p:nvPr>
            <p:ph type="ftr" sz="quarter" idx="11"/>
          </p:nvPr>
        </p:nvSpPr>
        <p:spPr/>
        <p:txBody>
          <a:bodyPr/>
          <a:lstStyle/>
          <a:p>
            <a:endParaRPr lang="es-ES"/>
          </a:p>
        </p:txBody>
      </p:sp>
      <p:sp>
        <p:nvSpPr>
          <p:cNvPr id="1048585"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048622" name="1 Título"/>
          <p:cNvSpPr>
            <a:spLocks noGrp="1"/>
          </p:cNvSpPr>
          <p:nvPr>
            <p:ph type="title"/>
          </p:nvPr>
        </p:nvSpPr>
        <p:spPr/>
        <p:txBody>
          <a:bodyPr/>
          <a:lstStyle/>
          <a:p>
            <a:r>
              <a:rPr lang="es-ES"/>
              <a:t>Haga clic para modificar el estilo de título del patrón</a:t>
            </a:r>
          </a:p>
        </p:txBody>
      </p:sp>
      <p:sp>
        <p:nvSpPr>
          <p:cNvPr id="104862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2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25" name="4 Marcador de pie de página"/>
          <p:cNvSpPr>
            <a:spLocks noGrp="1"/>
          </p:cNvSpPr>
          <p:nvPr>
            <p:ph type="ftr" sz="quarter" idx="11"/>
          </p:nvPr>
        </p:nvSpPr>
        <p:spPr/>
        <p:txBody>
          <a:bodyPr/>
          <a:lstStyle/>
          <a:p>
            <a:endParaRPr lang="es-ES"/>
          </a:p>
        </p:txBody>
      </p:sp>
      <p:sp>
        <p:nvSpPr>
          <p:cNvPr id="104862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048606"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1048607"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08"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09" name="4 Marcador de pie de página"/>
          <p:cNvSpPr>
            <a:spLocks noGrp="1"/>
          </p:cNvSpPr>
          <p:nvPr>
            <p:ph type="ftr" sz="quarter" idx="11"/>
          </p:nvPr>
        </p:nvSpPr>
        <p:spPr/>
        <p:txBody>
          <a:bodyPr/>
          <a:lstStyle/>
          <a:p>
            <a:endParaRPr lang="es-ES"/>
          </a:p>
        </p:txBody>
      </p:sp>
      <p:sp>
        <p:nvSpPr>
          <p:cNvPr id="1048610"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048611" name="1 Título"/>
          <p:cNvSpPr>
            <a:spLocks noGrp="1"/>
          </p:cNvSpPr>
          <p:nvPr>
            <p:ph type="title"/>
          </p:nvPr>
        </p:nvSpPr>
        <p:spPr/>
        <p:txBody>
          <a:bodyPr/>
          <a:lstStyle/>
          <a:p>
            <a:r>
              <a:rPr lang="es-ES"/>
              <a:t>Haga clic para modificar el estilo de título del patrón</a:t>
            </a:r>
          </a:p>
        </p:txBody>
      </p:sp>
      <p:sp>
        <p:nvSpPr>
          <p:cNvPr id="1048612"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13"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14" name="4 Marcador de pie de página"/>
          <p:cNvSpPr>
            <a:spLocks noGrp="1"/>
          </p:cNvSpPr>
          <p:nvPr>
            <p:ph type="ftr" sz="quarter" idx="11"/>
          </p:nvPr>
        </p:nvSpPr>
        <p:spPr/>
        <p:txBody>
          <a:bodyPr/>
          <a:lstStyle/>
          <a:p>
            <a:endParaRPr lang="es-ES"/>
          </a:p>
        </p:txBody>
      </p:sp>
      <p:sp>
        <p:nvSpPr>
          <p:cNvPr id="1048615"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48627"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1048628"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1048629"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30" name="4 Marcador de pie de página"/>
          <p:cNvSpPr>
            <a:spLocks noGrp="1"/>
          </p:cNvSpPr>
          <p:nvPr>
            <p:ph type="ftr" sz="quarter" idx="11"/>
          </p:nvPr>
        </p:nvSpPr>
        <p:spPr/>
        <p:txBody>
          <a:bodyPr/>
          <a:lstStyle/>
          <a:p>
            <a:endParaRPr lang="es-ES"/>
          </a:p>
        </p:txBody>
      </p:sp>
      <p:sp>
        <p:nvSpPr>
          <p:cNvPr id="1048631"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048632" name="1 Título"/>
          <p:cNvSpPr>
            <a:spLocks noGrp="1"/>
          </p:cNvSpPr>
          <p:nvPr>
            <p:ph type="title"/>
          </p:nvPr>
        </p:nvSpPr>
        <p:spPr/>
        <p:txBody>
          <a:bodyPr/>
          <a:lstStyle/>
          <a:p>
            <a:r>
              <a:rPr lang="es-ES"/>
              <a:t>Haga clic para modificar el estilo de título del patrón</a:t>
            </a:r>
          </a:p>
        </p:txBody>
      </p:sp>
      <p:sp>
        <p:nvSpPr>
          <p:cNvPr id="104863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3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35"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36" name="5 Marcador de pie de página"/>
          <p:cNvSpPr>
            <a:spLocks noGrp="1"/>
          </p:cNvSpPr>
          <p:nvPr>
            <p:ph type="ftr" sz="quarter" idx="11"/>
          </p:nvPr>
        </p:nvSpPr>
        <p:spPr/>
        <p:txBody>
          <a:bodyPr/>
          <a:lstStyle/>
          <a:p>
            <a:endParaRPr lang="es-ES"/>
          </a:p>
        </p:txBody>
      </p:sp>
      <p:sp>
        <p:nvSpPr>
          <p:cNvPr id="104863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48638" name="1 Título"/>
          <p:cNvSpPr>
            <a:spLocks noGrp="1"/>
          </p:cNvSpPr>
          <p:nvPr>
            <p:ph type="title"/>
          </p:nvPr>
        </p:nvSpPr>
        <p:spPr>
          <a:xfrm>
            <a:off x="1440180" y="1441850"/>
            <a:ext cx="25923240" cy="6000750"/>
          </a:xfrm>
        </p:spPr>
        <p:txBody>
          <a:bodyPr/>
          <a:lstStyle/>
          <a:p>
            <a:r>
              <a:rPr lang="es-ES"/>
              <a:t>Haga clic para modificar el estilo de título del patrón</a:t>
            </a:r>
          </a:p>
        </p:txBody>
      </p:sp>
      <p:sp>
        <p:nvSpPr>
          <p:cNvPr id="1048639"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1048640"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41"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1048642"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43" name="6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44" name="7 Marcador de pie de página"/>
          <p:cNvSpPr>
            <a:spLocks noGrp="1"/>
          </p:cNvSpPr>
          <p:nvPr>
            <p:ph type="ftr" sz="quarter" idx="11"/>
          </p:nvPr>
        </p:nvSpPr>
        <p:spPr/>
        <p:txBody>
          <a:bodyPr/>
          <a:lstStyle/>
          <a:p>
            <a:endParaRPr lang="es-ES"/>
          </a:p>
        </p:txBody>
      </p:sp>
      <p:sp>
        <p:nvSpPr>
          <p:cNvPr id="1048645"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1048602" name="1 Título"/>
          <p:cNvSpPr>
            <a:spLocks noGrp="1"/>
          </p:cNvSpPr>
          <p:nvPr>
            <p:ph type="title"/>
          </p:nvPr>
        </p:nvSpPr>
        <p:spPr/>
        <p:txBody>
          <a:bodyPr/>
          <a:lstStyle/>
          <a:p>
            <a:r>
              <a:rPr lang="es-ES"/>
              <a:t>Haga clic para modificar el estilo de título del patrón</a:t>
            </a:r>
          </a:p>
        </p:txBody>
      </p:sp>
      <p:sp>
        <p:nvSpPr>
          <p:cNvPr id="1048603" name="2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04" name="3 Marcador de pie de página"/>
          <p:cNvSpPr>
            <a:spLocks noGrp="1"/>
          </p:cNvSpPr>
          <p:nvPr>
            <p:ph type="ftr" sz="quarter" idx="11"/>
          </p:nvPr>
        </p:nvSpPr>
        <p:spPr/>
        <p:txBody>
          <a:bodyPr/>
          <a:lstStyle/>
          <a:p>
            <a:endParaRPr lang="es-ES"/>
          </a:p>
        </p:txBody>
      </p:sp>
      <p:sp>
        <p:nvSpPr>
          <p:cNvPr id="104860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048646" name="1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47" name="2 Marcador de pie de página"/>
          <p:cNvSpPr>
            <a:spLocks noGrp="1"/>
          </p:cNvSpPr>
          <p:nvPr>
            <p:ph type="ftr" sz="quarter" idx="11"/>
          </p:nvPr>
        </p:nvSpPr>
        <p:spPr/>
        <p:txBody>
          <a:bodyPr/>
          <a:lstStyle/>
          <a:p>
            <a:endParaRPr lang="es-ES"/>
          </a:p>
        </p:txBody>
      </p:sp>
      <p:sp>
        <p:nvSpPr>
          <p:cNvPr id="1048648"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048649"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1048650"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51"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1048652"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53" name="5 Marcador de pie de página"/>
          <p:cNvSpPr>
            <a:spLocks noGrp="1"/>
          </p:cNvSpPr>
          <p:nvPr>
            <p:ph type="ftr" sz="quarter" idx="11"/>
          </p:nvPr>
        </p:nvSpPr>
        <p:spPr/>
        <p:txBody>
          <a:bodyPr/>
          <a:lstStyle/>
          <a:p>
            <a:endParaRPr lang="es-ES"/>
          </a:p>
        </p:txBody>
      </p:sp>
      <p:sp>
        <p:nvSpPr>
          <p:cNvPr id="1048654"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048616"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1048617"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1048618"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1048619"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1048620" name="5 Marcador de pie de página"/>
          <p:cNvSpPr>
            <a:spLocks noGrp="1"/>
          </p:cNvSpPr>
          <p:nvPr>
            <p:ph type="ftr" sz="quarter" idx="11"/>
          </p:nvPr>
        </p:nvSpPr>
        <p:spPr/>
        <p:txBody>
          <a:bodyPr/>
          <a:lstStyle/>
          <a:p>
            <a:endParaRPr lang="es-ES"/>
          </a:p>
        </p:txBody>
      </p:sp>
      <p:sp>
        <p:nvSpPr>
          <p:cNvPr id="1048621"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1048577"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578"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09/04/2025</a:t>
            </a:fld>
            <a:endParaRPr lang="es-ES"/>
          </a:p>
        </p:txBody>
      </p:sp>
      <p:sp>
        <p:nvSpPr>
          <p:cNvPr id="1048579"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1048580"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ialnet.unirioja.es/servlet/articulo?codigo=9692629" TargetMode="External"/><Relationship Id="rId3" Type="http://schemas.openxmlformats.org/officeDocument/2006/relationships/hyperlink" Target="https://revedumecentro.sld.cu/index.php/edumc/article/view/2988" TargetMode="External"/><Relationship Id="rId7" Type="http://schemas.openxmlformats.org/officeDocument/2006/relationships/hyperlink" Target="http://scielo.sld.cu/scielo.php?script=sci_arttext&amp;pid=S1727-897X2023000601147&amp;lng=es" TargetMode="External"/><Relationship Id="rId2" Type="http://schemas.openxmlformats.org/officeDocument/2006/relationships/hyperlink" Target="mailto:yuditslhlg@infomed.sld.cu" TargetMode="External"/><Relationship Id="rId1" Type="http://schemas.openxmlformats.org/officeDocument/2006/relationships/slideLayout" Target="../slideLayouts/slideLayout1.xml"/><Relationship Id="rId6" Type="http://schemas.openxmlformats.org/officeDocument/2006/relationships/hyperlink" Target="http://scielo.sld.cu/pdf/edu/v16/2077-2874-edu-16-e2923.pdf" TargetMode="External"/><Relationship Id="rId5" Type="http://schemas.openxmlformats.org/officeDocument/2006/relationships/hyperlink" Target="http://scielo.sld.cu/scielo.php?script=sci_arttext&amp;pid=S2077-28742022000100076&amp;lng=es" TargetMode="External"/><Relationship Id="rId10" Type="http://schemas.openxmlformats.org/officeDocument/2006/relationships/image" Target="../media/image2.png"/><Relationship Id="rId4" Type="http://schemas.openxmlformats.org/officeDocument/2006/relationships/hyperlink" Target="http://scielo.sld.cu/scielo.php?script=sci_arttext&amp;pid=S2077-28742020000400235&amp;lng=es" TargetMode="External"/><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pPr>
            <a:r>
              <a:rPr lang="es-ES_tradnl" altLang="es-ES" sz="4000" b="1" dirty="0"/>
              <a:t>XV SEMINARIOCIENTÍFICO METODOLÓGICO</a:t>
            </a:r>
            <a:endParaRPr lang="es-ES" altLang="es-ES" sz="4000" b="1" dirty="0">
              <a:latin typeface="Times New Roman" pitchFamily="16" charset="0"/>
            </a:endParaRPr>
          </a:p>
        </p:txBody>
      </p:sp>
      <p:sp>
        <p:nvSpPr>
          <p:cNvPr id="1048587" name="Text Box 4"/>
          <p:cNvSpPr txBox="1">
            <a:spLocks noChangeArrowheads="1"/>
          </p:cNvSpPr>
          <p:nvPr/>
        </p:nvSpPr>
        <p:spPr bwMode="auto">
          <a:xfrm>
            <a:off x="648272" y="2592538"/>
            <a:ext cx="27507056" cy="2205686"/>
          </a:xfrm>
          <a:prstGeom prst="rect">
            <a:avLst/>
          </a:prstGeom>
          <a:no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nSpc>
                <a:spcPct val="115000"/>
              </a:lnSpc>
              <a:spcAft>
                <a:spcPts val="1000"/>
              </a:spcAft>
              <a:tabLst>
                <a:tab pos="882650" algn="l"/>
              </a:tabLst>
            </a:pPr>
            <a:r>
              <a:rPr lang="es-ES_tradnl" altLang="es-ES" sz="5800" b="1" dirty="0" smtClean="0"/>
              <a:t>TÍTULO: </a:t>
            </a:r>
            <a:r>
              <a:rPr lang="es-ES_tradnl" altLang="es-ES" sz="4400" b="1" dirty="0" smtClean="0">
                <a:latin typeface="Arial Narrow" pitchFamily="34" charset="0"/>
              </a:rPr>
              <a:t>Portafolio en la educación en el trabajo </a:t>
            </a:r>
            <a:r>
              <a:rPr lang="es-ES" sz="4400" b="1" dirty="0" smtClean="0">
                <a:latin typeface="Arial"/>
                <a:ea typeface="Calibri"/>
                <a:cs typeface="Times New Roman"/>
              </a:rPr>
              <a:t>en </a:t>
            </a:r>
            <a:r>
              <a:rPr lang="es-ES" sz="4400" b="1" dirty="0" smtClean="0">
                <a:latin typeface="Arial"/>
                <a:ea typeface="Calibri"/>
                <a:cs typeface="Times New Roman"/>
              </a:rPr>
              <a:t>estudiantes de 5to año de medicina. Curso 2024</a:t>
            </a:r>
            <a:endParaRPr lang="es-ES" sz="4400" dirty="0" smtClean="0">
              <a:latin typeface="Calibri"/>
              <a:ea typeface="Calibri"/>
              <a:cs typeface="Times New Roman"/>
            </a:endParaRPr>
          </a:p>
          <a:p>
            <a:pPr eaLnBrk="1" hangingPunct="1">
              <a:spcBef>
                <a:spcPct val="0"/>
              </a:spcBef>
              <a:buFontTx/>
              <a:buNone/>
            </a:pPr>
            <a:endParaRPr lang="es-ES" altLang="es-ES" sz="4400" b="1" dirty="0">
              <a:latin typeface="Arial Narrow" pitchFamily="34" charset="0"/>
            </a:endParaRPr>
          </a:p>
        </p:txBody>
      </p:sp>
      <p:sp>
        <p:nvSpPr>
          <p:cNvPr id="1048588" name="Text Box 6"/>
          <p:cNvSpPr txBox="1">
            <a:spLocks noChangeArrowheads="1"/>
          </p:cNvSpPr>
          <p:nvPr/>
        </p:nvSpPr>
        <p:spPr bwMode="auto">
          <a:xfrm>
            <a:off x="1224336" y="3695382"/>
            <a:ext cx="26930992" cy="1389565"/>
          </a:xfrm>
          <a:prstGeom prst="rect">
            <a:avLst/>
          </a:prstGeom>
          <a:noFill/>
          <a:ln>
            <a:noFill/>
          </a:ln>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pPr>
            <a:r>
              <a:rPr lang="es-ES_tradnl" altLang="es-ES" sz="3300" dirty="0" err="1" smtClean="0"/>
              <a:t>Yudit</a:t>
            </a:r>
            <a:r>
              <a:rPr lang="es-ES_tradnl" altLang="es-ES" sz="3300" dirty="0" smtClean="0"/>
              <a:t> Suárez López, </a:t>
            </a:r>
            <a:r>
              <a:rPr lang="es-ES_tradnl" altLang="es-ES" sz="3300" dirty="0" err="1" smtClean="0"/>
              <a:t>Annia</a:t>
            </a:r>
            <a:r>
              <a:rPr lang="es-ES_tradnl" altLang="es-ES" sz="3300" dirty="0" smtClean="0"/>
              <a:t> E </a:t>
            </a:r>
            <a:r>
              <a:rPr lang="es-ES_tradnl" altLang="es-ES" sz="3300" dirty="0" err="1" smtClean="0"/>
              <a:t>Novellas</a:t>
            </a:r>
            <a:r>
              <a:rPr lang="es-ES_tradnl" altLang="es-ES" sz="3300" dirty="0" smtClean="0"/>
              <a:t> Rosales, Aida Amor </a:t>
            </a:r>
            <a:r>
              <a:rPr lang="es-ES_tradnl" altLang="es-ES" sz="3300" dirty="0" err="1" smtClean="0"/>
              <a:t>Novellas</a:t>
            </a:r>
            <a:r>
              <a:rPr lang="es-ES_tradnl" altLang="es-ES" sz="3300" dirty="0" smtClean="0"/>
              <a:t>, Dalvis </a:t>
            </a:r>
            <a:r>
              <a:rPr lang="es-ES_tradnl" altLang="es-ES" sz="3300" dirty="0" err="1" smtClean="0"/>
              <a:t>Machin</a:t>
            </a:r>
            <a:r>
              <a:rPr lang="es-ES_tradnl" altLang="es-ES" sz="3300" dirty="0" smtClean="0"/>
              <a:t> Batista, Noel Sánchez </a:t>
            </a:r>
            <a:r>
              <a:rPr lang="es-ES_tradnl" altLang="es-ES" sz="3300" dirty="0" smtClean="0"/>
              <a:t>Leyva. </a:t>
            </a:r>
            <a:r>
              <a:rPr lang="es-ES_tradnl" altLang="es-ES" sz="3300" dirty="0" smtClean="0">
                <a:hlinkClick r:id="rId2"/>
              </a:rPr>
              <a:t>yuditslhlg@infomed.sld.cu</a:t>
            </a:r>
            <a:r>
              <a:rPr lang="es-ES_tradnl" altLang="es-ES" sz="3300" dirty="0" smtClean="0"/>
              <a:t>.</a:t>
            </a:r>
          </a:p>
          <a:p>
            <a:pPr algn="ctr" eaLnBrk="1" hangingPunct="1">
              <a:spcBef>
                <a:spcPct val="0"/>
              </a:spcBef>
              <a:buFontTx/>
              <a:buNone/>
            </a:pPr>
            <a:endParaRPr lang="es-ES" altLang="es-ES" sz="3300" dirty="0"/>
          </a:p>
        </p:txBody>
      </p:sp>
      <p:sp>
        <p:nvSpPr>
          <p:cNvPr id="1048589" name="Text Box 7"/>
          <p:cNvSpPr txBox="1">
            <a:spLocks noChangeArrowheads="1"/>
          </p:cNvSpPr>
          <p:nvPr/>
        </p:nvSpPr>
        <p:spPr bwMode="auto">
          <a:xfrm>
            <a:off x="790850" y="4906273"/>
            <a:ext cx="11017223" cy="1051011"/>
          </a:xfrm>
          <a:prstGeom prst="rect">
            <a:avLst/>
          </a:prstGeom>
          <a:solidFill>
            <a:schemeClr val="tx2">
              <a:lumMod val="40000"/>
              <a:lumOff val="60000"/>
            </a:schemeClr>
          </a:solidFill>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 INTRODUCTION</a:t>
            </a:r>
            <a:endParaRPr lang="x-none" sz="4400" dirty="0">
              <a:solidFill>
                <a:schemeClr val="tx1"/>
              </a:solidFill>
              <a:latin typeface="Arial" panose="020B0604020202020204" pitchFamily="34" charset="0"/>
              <a:cs typeface="Arial" panose="020B0604020202020204" pitchFamily="34" charset="0"/>
            </a:endParaRPr>
          </a:p>
        </p:txBody>
      </p:sp>
      <p:sp>
        <p:nvSpPr>
          <p:cNvPr id="1048590" name="Text Box 8"/>
          <p:cNvSpPr txBox="1">
            <a:spLocks noChangeArrowheads="1"/>
          </p:cNvSpPr>
          <p:nvPr/>
        </p:nvSpPr>
        <p:spPr bwMode="auto">
          <a:xfrm>
            <a:off x="14221780" y="5090643"/>
            <a:ext cx="13696379" cy="1050925"/>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r>
              <a:rPr lang="es-ES" sz="4400" dirty="0">
                <a:solidFill>
                  <a:schemeClr val="tx1"/>
                </a:solidFill>
                <a:latin typeface="Arial" panose="020B0604020202020204" pitchFamily="34" charset="0"/>
                <a:cs typeface="Arial" panose="020B0604020202020204" pitchFamily="34" charset="0"/>
              </a:rPr>
              <a:t>MÉTODO / METHOD</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048591" name="Text Box 12"/>
          <p:cNvSpPr txBox="1">
            <a:spLocks noChangeArrowheads="1"/>
          </p:cNvSpPr>
          <p:nvPr/>
        </p:nvSpPr>
        <p:spPr bwMode="auto">
          <a:xfrm>
            <a:off x="14221780" y="6583741"/>
            <a:ext cx="13625722" cy="4067221"/>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pPr>
            <a:r>
              <a:rPr lang="es-ES" altLang="es-ES" sz="2400" dirty="0">
                <a:latin typeface="Arial Narrow" pitchFamily="34" charset="0"/>
              </a:rPr>
              <a:t>Se realizó un trabajo observacional descriptivo con estudiantes de 5to año de la carrera de medicina que reciben  la asignatura  Medicina General Integral, plan de estudio E en el policlínico Pedro del Toro </a:t>
            </a:r>
            <a:r>
              <a:rPr lang="es-ES" altLang="es-ES" sz="2400" dirty="0" err="1">
                <a:latin typeface="Arial Narrow" pitchFamily="34" charset="0"/>
              </a:rPr>
              <a:t>Saad</a:t>
            </a:r>
            <a:r>
              <a:rPr lang="es-ES" altLang="es-ES" sz="2400" dirty="0">
                <a:latin typeface="Arial Narrow" pitchFamily="34" charset="0"/>
              </a:rPr>
              <a:t>.</a:t>
            </a:r>
          </a:p>
          <a:p>
            <a:pPr algn="just" eaLnBrk="1" hangingPunct="1">
              <a:spcBef>
                <a:spcPct val="0"/>
              </a:spcBef>
              <a:buFontTx/>
              <a:buNone/>
            </a:pPr>
            <a:r>
              <a:rPr lang="es-ES" altLang="es-ES" sz="2400" dirty="0">
                <a:latin typeface="Arial Narrow" pitchFamily="34" charset="0"/>
              </a:rPr>
              <a:t>El universo estuvo integrado por estudiantes de los grupos 10 y </a:t>
            </a:r>
            <a:r>
              <a:rPr lang="es-ES" altLang="es-ES" sz="2400" dirty="0">
                <a:latin typeface="Arial Narrow" pitchFamily="34" charset="0"/>
              </a:rPr>
              <a:t>6</a:t>
            </a:r>
            <a:r>
              <a:rPr lang="es-ES" altLang="es-ES" sz="2400" dirty="0" smtClean="0">
                <a:latin typeface="Arial Narrow" pitchFamily="34" charset="0"/>
              </a:rPr>
              <a:t> </a:t>
            </a:r>
            <a:r>
              <a:rPr lang="es-ES" altLang="es-ES" sz="2400" dirty="0">
                <a:latin typeface="Arial Narrow" pitchFamily="34" charset="0"/>
              </a:rPr>
              <a:t>para un total de 67 alumnos </a:t>
            </a:r>
            <a:endParaRPr lang="es-ES" altLang="es-ES" sz="2400" dirty="0" smtClean="0">
              <a:latin typeface="Arial Narrow" pitchFamily="34" charset="0"/>
            </a:endParaRPr>
          </a:p>
          <a:p>
            <a:pPr algn="just" eaLnBrk="1" hangingPunct="1">
              <a:spcBef>
                <a:spcPct val="0"/>
              </a:spcBef>
              <a:buNone/>
            </a:pPr>
            <a:r>
              <a:rPr lang="es-MX" sz="2400" b="1" dirty="0">
                <a:latin typeface="Arial Narrow" pitchFamily="34" charset="0"/>
              </a:rPr>
              <a:t>Métodos Empleados</a:t>
            </a:r>
            <a:r>
              <a:rPr lang="es-MX" sz="2400" b="1" dirty="0" smtClean="0">
                <a:latin typeface="Arial Narrow" pitchFamily="34" charset="0"/>
              </a:rPr>
              <a:t>:</a:t>
            </a:r>
          </a:p>
          <a:p>
            <a:pPr algn="just" eaLnBrk="1" hangingPunct="1">
              <a:spcBef>
                <a:spcPct val="0"/>
              </a:spcBef>
              <a:buNone/>
            </a:pPr>
            <a:r>
              <a:rPr lang="es-ES" sz="2400" dirty="0">
                <a:latin typeface="Arial Narrow" pitchFamily="34" charset="0"/>
              </a:rPr>
              <a:t>Métodos Empíricos:</a:t>
            </a:r>
          </a:p>
          <a:p>
            <a:pPr algn="just" eaLnBrk="1" hangingPunct="1">
              <a:spcBef>
                <a:spcPct val="0"/>
              </a:spcBef>
              <a:buNone/>
            </a:pPr>
            <a:r>
              <a:rPr lang="es-ES" sz="2400" b="1" dirty="0">
                <a:latin typeface="Arial Narrow" pitchFamily="34" charset="0"/>
              </a:rPr>
              <a:t>Observación:</a:t>
            </a:r>
          </a:p>
          <a:p>
            <a:pPr algn="just" eaLnBrk="1" hangingPunct="1">
              <a:spcBef>
                <a:spcPct val="0"/>
              </a:spcBef>
              <a:buNone/>
            </a:pPr>
            <a:r>
              <a:rPr lang="es-ES" sz="2400" dirty="0" smtClean="0">
                <a:latin typeface="Arial Narrow" pitchFamily="34" charset="0"/>
              </a:rPr>
              <a:t>•Se </a:t>
            </a:r>
            <a:r>
              <a:rPr lang="es-ES" sz="2400" dirty="0">
                <a:latin typeface="Arial Narrow" pitchFamily="34" charset="0"/>
              </a:rPr>
              <a:t>aplicó un formulario de observación para evaluar el cumplimiento de la actividad práctica del portafolio de los estudiantes durante la educación en el trabajo (Anexo I)</a:t>
            </a:r>
          </a:p>
          <a:p>
            <a:pPr algn="just" eaLnBrk="1" hangingPunct="1">
              <a:spcBef>
                <a:spcPct val="0"/>
              </a:spcBef>
              <a:buNone/>
            </a:pPr>
            <a:endParaRPr lang="es-ES" sz="2400" dirty="0">
              <a:latin typeface="Arial Narrow" pitchFamily="34" charset="0"/>
            </a:endParaRPr>
          </a:p>
          <a:p>
            <a:pPr algn="just" eaLnBrk="1" hangingPunct="1">
              <a:spcBef>
                <a:spcPct val="0"/>
              </a:spcBef>
              <a:buFontTx/>
              <a:buNone/>
            </a:pPr>
            <a:endParaRPr lang="es-ES_tradnl" altLang="es-ES" sz="2400" dirty="0">
              <a:latin typeface="Arial Narrow" pitchFamily="34" charset="0"/>
            </a:endParaRPr>
          </a:p>
        </p:txBody>
      </p:sp>
      <p:sp>
        <p:nvSpPr>
          <p:cNvPr id="1048592" name="Text Box 21"/>
          <p:cNvSpPr txBox="1">
            <a:spLocks noChangeArrowheads="1"/>
          </p:cNvSpPr>
          <p:nvPr/>
        </p:nvSpPr>
        <p:spPr bwMode="auto">
          <a:xfrm>
            <a:off x="720280" y="15121930"/>
            <a:ext cx="12457384" cy="1050925"/>
          </a:xfrm>
          <a:prstGeom prst="rect">
            <a:avLst/>
          </a:prstGeom>
          <a:solidFill>
            <a:schemeClr val="tx2">
              <a:lumMod val="40000"/>
              <a:lumOff val="60000"/>
            </a:schemeClr>
          </a:solidFill>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r>
              <a:rPr lang="es-ES" sz="4400" dirty="0">
                <a:solidFill>
                  <a:schemeClr val="tx1"/>
                </a:solidFill>
                <a:latin typeface="Arial" panose="020B0604020202020204" pitchFamily="34" charset="0"/>
                <a:cs typeface="Arial" panose="020B0604020202020204" pitchFamily="34" charset="0"/>
              </a:rPr>
              <a:t>RESULTADOS / RESULTS</a:t>
            </a:r>
            <a:endParaRPr lang="es-ES" altLang="es-ES" sz="4400" dirty="0">
              <a:ln w="18415" cmpd="sng">
                <a:solidFill>
                  <a:srgbClr val="FFFFFF"/>
                </a:solidFill>
                <a:prstDash val="solid"/>
              </a:ln>
              <a:solidFill>
                <a:schemeClr val="tx1"/>
              </a:solidFill>
            </a:endParaRPr>
          </a:p>
        </p:txBody>
      </p:sp>
      <p:sp>
        <p:nvSpPr>
          <p:cNvPr id="1048593" name="Text Box 18"/>
          <p:cNvSpPr txBox="1">
            <a:spLocks noChangeArrowheads="1"/>
          </p:cNvSpPr>
          <p:nvPr/>
        </p:nvSpPr>
        <p:spPr bwMode="auto">
          <a:xfrm>
            <a:off x="720280" y="16172111"/>
            <a:ext cx="12457384" cy="7830302"/>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a:spcAft>
                <a:spcPts val="1000"/>
              </a:spcAft>
              <a:buNone/>
            </a:pPr>
            <a:r>
              <a:rPr lang="es-ES" sz="2400" dirty="0">
                <a:latin typeface="Arial Narrow" pitchFamily="34" charset="0"/>
                <a:ea typeface="Calibri"/>
                <a:cs typeface="Times New Roman"/>
              </a:rPr>
              <a:t>Se</a:t>
            </a:r>
            <a:r>
              <a:rPr lang="es-ES" sz="2400" b="1" dirty="0">
                <a:latin typeface="Arial Narrow" pitchFamily="34" charset="0"/>
                <a:ea typeface="Calibri"/>
                <a:cs typeface="Times New Roman"/>
              </a:rPr>
              <a:t> </a:t>
            </a:r>
            <a:r>
              <a:rPr lang="es-ES" sz="2400" dirty="0">
                <a:latin typeface="Arial Narrow" pitchFamily="34" charset="0"/>
                <a:ea typeface="Calibri"/>
                <a:cs typeface="Times New Roman"/>
              </a:rPr>
              <a:t>aplicó un formulario de observación a la actividad práctica del portafolio indicado desde el aula, donde se evaluó primeramente el acompañamiento para realizar esta tarea docente, y debía estar presente en la misma el tutor y/o del profesor, o si no estaban presentes ninguno de los dos, en su mayoría los estudiantes contaron con la presencia del tutor del consultorio. </a:t>
            </a:r>
            <a:endParaRPr lang="es-ES" sz="2400" dirty="0" smtClean="0">
              <a:latin typeface="Arial Narrow" pitchFamily="34" charset="0"/>
              <a:ea typeface="Calibri"/>
              <a:cs typeface="Times New Roman"/>
            </a:endParaRPr>
          </a:p>
          <a:p>
            <a:pPr algn="just">
              <a:spcAft>
                <a:spcPts val="1000"/>
              </a:spcAft>
              <a:buNone/>
            </a:pPr>
            <a:r>
              <a:rPr lang="es-ES" sz="2400" dirty="0">
                <a:latin typeface="Arial Narrow" pitchFamily="34" charset="0"/>
                <a:ea typeface="Calibri"/>
                <a:cs typeface="Times New Roman"/>
              </a:rPr>
              <a:t>Cabe destacar que en los controles realizados el tutor estaba presente en el consultorio pero no se mantuvo durante toda la actividad que realizó el estudiante y esto se debe a la carga asistencial. </a:t>
            </a:r>
          </a:p>
          <a:p>
            <a:pPr algn="just">
              <a:spcAft>
                <a:spcPts val="1000"/>
              </a:spcAft>
              <a:buNone/>
            </a:pPr>
            <a:r>
              <a:rPr lang="es-ES" sz="2400" dirty="0">
                <a:latin typeface="Arial Narrow" pitchFamily="34" charset="0"/>
                <a:ea typeface="Calibri"/>
                <a:cs typeface="Times New Roman"/>
              </a:rPr>
              <a:t> La documentación que utiliza el estudiante en consulta, predominando la utilización de la historia clínica individual del paciente, la hoja de registro médico y la historia de salud familiar, sin embargo, no se tuvieron en cuenta en la mayoría de los estudiantes ni la tarjeta de planificación familiar ni el mapa epidemiológico a pesar de ser documentos que dominan desde el primer año de la carrera.</a:t>
            </a:r>
          </a:p>
          <a:p>
            <a:pPr algn="just">
              <a:spcAft>
                <a:spcPts val="1000"/>
              </a:spcAft>
              <a:buNone/>
            </a:pPr>
            <a:r>
              <a:rPr lang="es-ES" sz="2400" dirty="0">
                <a:latin typeface="Arial Narrow" pitchFamily="34" charset="0"/>
                <a:ea typeface="Calibri"/>
                <a:cs typeface="Times New Roman"/>
              </a:rPr>
              <a:t>Para evaluar las acciones realizadas por los estudiantes para el desarrollo de las actividades del portafolio, tuvieron en cuenta la guía con las tareas docentes publicada en la plataforma MOODLE. Los estudiantes mostraron dominio del método clínico y epidemiológico aunque existen deficiencias con las técnicas del examen físico, así como proponer acciones desde los diferentes niveles de prevención.</a:t>
            </a:r>
          </a:p>
          <a:p>
            <a:pPr algn="just">
              <a:spcAft>
                <a:spcPts val="1000"/>
              </a:spcAft>
              <a:buNone/>
            </a:pPr>
            <a:r>
              <a:rPr lang="es-ES" sz="2400" dirty="0">
                <a:latin typeface="Arial Narrow" pitchFamily="34" charset="0"/>
                <a:ea typeface="Calibri"/>
                <a:cs typeface="Times New Roman"/>
              </a:rPr>
              <a:t>Con respecto a la evaluación del  informe escrito, la mayoría de los estudiantes entrega los trabajos en tiempo. Vale destacar que aunque la actividad se realiza en el consultorio con la presencia del tutor, en la mayoría de los casos, este informe no es calificado por el mismo, a pesar de que es lo que se orienta en la asignatura. En casos aislados se identificó la copia del mismo informe por más de un estudiante.</a:t>
            </a:r>
            <a:endParaRPr lang="es-ES" sz="2400" dirty="0">
              <a:effectLst/>
              <a:latin typeface="Arial Narrow" pitchFamily="34" charset="0"/>
              <a:ea typeface="Calibri"/>
              <a:cs typeface="Times New Roman"/>
            </a:endParaRPr>
          </a:p>
        </p:txBody>
      </p:sp>
      <p:sp>
        <p:nvSpPr>
          <p:cNvPr id="1048595" name="Text Box 9"/>
          <p:cNvSpPr txBox="1">
            <a:spLocks noChangeArrowheads="1"/>
          </p:cNvSpPr>
          <p:nvPr/>
        </p:nvSpPr>
        <p:spPr bwMode="auto">
          <a:xfrm>
            <a:off x="13828147" y="15121930"/>
            <a:ext cx="14572801" cy="1051011"/>
          </a:xfrm>
          <a:prstGeom prst="rect">
            <a:avLst/>
          </a:prstGeom>
          <a:solidFill>
            <a:schemeClr val="tx2">
              <a:lumMod val="40000"/>
              <a:lumOff val="60000"/>
            </a:schemeClr>
          </a:solidFill>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r>
              <a:rPr lang="es-ES" sz="4400" dirty="0">
                <a:solidFill>
                  <a:schemeClr val="tx1"/>
                </a:solidFill>
                <a:latin typeface="Arial" panose="020B0604020202020204" pitchFamily="34" charset="0"/>
                <a:cs typeface="Arial" panose="020B0604020202020204" pitchFamily="34" charset="0"/>
              </a:rPr>
              <a:t>CONCLUSIONES / CONCLUSIONS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048596" name="Text Box 14"/>
          <p:cNvSpPr txBox="1">
            <a:spLocks noChangeArrowheads="1"/>
          </p:cNvSpPr>
          <p:nvPr/>
        </p:nvSpPr>
        <p:spPr bwMode="auto">
          <a:xfrm>
            <a:off x="13828148" y="16631779"/>
            <a:ext cx="14572801" cy="3328557"/>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lvl="0" defTabSz="3703320" eaLnBrk="1" hangingPunct="1">
              <a:spcBef>
                <a:spcPct val="0"/>
              </a:spcBef>
              <a:buNone/>
            </a:pPr>
            <a:r>
              <a:rPr lang="es-ES_tradnl" altLang="es-ES" sz="2400" dirty="0">
                <a:solidFill>
                  <a:prstClr val="black"/>
                </a:solidFill>
                <a:latin typeface="Arial Narrow" pitchFamily="34" charset="0"/>
              </a:rPr>
              <a:t>El tutor siempre estuvo presente en la actividad aunque no todo el tiempo que duró la misma. </a:t>
            </a:r>
          </a:p>
          <a:p>
            <a:pPr lvl="0" defTabSz="3703320" eaLnBrk="1" hangingPunct="1">
              <a:spcBef>
                <a:spcPct val="0"/>
              </a:spcBef>
              <a:buNone/>
            </a:pPr>
            <a:r>
              <a:rPr lang="es-ES_tradnl" altLang="es-ES" sz="2400" dirty="0">
                <a:solidFill>
                  <a:prstClr val="black"/>
                </a:solidFill>
                <a:latin typeface="Arial Narrow" pitchFamily="34" charset="0"/>
              </a:rPr>
              <a:t>Los estudiantes hacen uso de la </a:t>
            </a:r>
            <a:r>
              <a:rPr lang="es-ES_tradnl" altLang="es-ES" sz="2400" dirty="0" smtClean="0">
                <a:solidFill>
                  <a:prstClr val="black"/>
                </a:solidFill>
                <a:latin typeface="Arial Narrow" pitchFamily="34" charset="0"/>
              </a:rPr>
              <a:t>documentación del consultorio, </a:t>
            </a:r>
            <a:r>
              <a:rPr lang="es-ES_tradnl" altLang="es-ES" sz="2400" dirty="0">
                <a:solidFill>
                  <a:prstClr val="black"/>
                </a:solidFill>
                <a:latin typeface="Arial Narrow" pitchFamily="34" charset="0"/>
              </a:rPr>
              <a:t>en menor medida de el mapa epidemiológico y de la tarjeta de planificación de actividades de salud.</a:t>
            </a:r>
          </a:p>
          <a:p>
            <a:pPr eaLnBrk="1" hangingPunct="1">
              <a:spcBef>
                <a:spcPct val="0"/>
              </a:spcBef>
              <a:buFontTx/>
              <a:buNone/>
            </a:pPr>
            <a:r>
              <a:rPr lang="es-ES_tradnl" altLang="es-ES" sz="2400" dirty="0" smtClean="0">
                <a:latin typeface="Arial Narrow" pitchFamily="34" charset="0"/>
              </a:rPr>
              <a:t>Se identificaron deficiencias en las técnicas del examen físico y las acciones de salud en los diferentes niveles de prevención.</a:t>
            </a:r>
          </a:p>
          <a:p>
            <a:pPr eaLnBrk="1" hangingPunct="1">
              <a:spcBef>
                <a:spcPct val="0"/>
              </a:spcBef>
              <a:buFontTx/>
              <a:buNone/>
            </a:pPr>
            <a:r>
              <a:rPr lang="es-ES_tradnl" altLang="es-ES" sz="2400" dirty="0" smtClean="0">
                <a:latin typeface="Arial Narrow" pitchFamily="34" charset="0"/>
              </a:rPr>
              <a:t>El informe escrito de la actividad es calificado por el profesor de la </a:t>
            </a:r>
            <a:r>
              <a:rPr lang="es-ES_tradnl" altLang="es-ES" sz="2400" dirty="0" smtClean="0">
                <a:latin typeface="Arial Narrow" pitchFamily="34" charset="0"/>
              </a:rPr>
              <a:t>asignatura.</a:t>
            </a:r>
            <a:endParaRPr lang="es-ES_tradnl" altLang="es-ES" sz="2400" dirty="0">
              <a:latin typeface="Arial Narrow" pitchFamily="34" charset="0"/>
            </a:endParaRPr>
          </a:p>
          <a:p>
            <a:pPr eaLnBrk="1" hangingPunct="1">
              <a:spcBef>
                <a:spcPct val="0"/>
              </a:spcBef>
              <a:buFontTx/>
              <a:buNone/>
            </a:pPr>
            <a:endParaRPr lang="es-ES_tradnl" altLang="es-ES" sz="2400" dirty="0">
              <a:latin typeface="Arial Narrow" pitchFamily="34" charset="0"/>
            </a:endParaRPr>
          </a:p>
          <a:p>
            <a:pPr algn="ctr" eaLnBrk="1" hangingPunct="1">
              <a:spcBef>
                <a:spcPct val="0"/>
              </a:spcBef>
              <a:buFontTx/>
              <a:buNone/>
            </a:pPr>
            <a:endParaRPr lang="es-ES" altLang="es-ES" sz="2400" dirty="0">
              <a:latin typeface="Arial Narrow" pitchFamily="34" charset="0"/>
            </a:endParaRPr>
          </a:p>
        </p:txBody>
      </p:sp>
      <p:sp>
        <p:nvSpPr>
          <p:cNvPr id="1048597" name="Text Box 15"/>
          <p:cNvSpPr txBox="1">
            <a:spLocks noChangeArrowheads="1"/>
          </p:cNvSpPr>
          <p:nvPr/>
        </p:nvSpPr>
        <p:spPr bwMode="auto">
          <a:xfrm>
            <a:off x="9506462" y="24410962"/>
            <a:ext cx="14473608" cy="1050925"/>
          </a:xfrm>
          <a:prstGeom prst="rect">
            <a:avLst/>
          </a:prstGeom>
          <a:solidFill>
            <a:schemeClr val="tx2">
              <a:lumMod val="40000"/>
              <a:lumOff val="60000"/>
            </a:schemeClr>
          </a:solidFill>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r>
              <a:rPr lang="es-ES" sz="4400" dirty="0">
                <a:solidFill>
                  <a:schemeClr val="tx1"/>
                </a:solidFill>
                <a:latin typeface="Arial" panose="020B0604020202020204" pitchFamily="34" charset="0"/>
                <a:cs typeface="Arial" panose="020B0604020202020204" pitchFamily="34" charset="0"/>
              </a:rPr>
              <a:t>REFERENCIAS / REFERENCES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048598" name="Text Box 13"/>
          <p:cNvSpPr txBox="1">
            <a:spLocks noChangeArrowheads="1"/>
          </p:cNvSpPr>
          <p:nvPr/>
        </p:nvSpPr>
        <p:spPr bwMode="auto">
          <a:xfrm>
            <a:off x="6367789" y="25851122"/>
            <a:ext cx="20117507" cy="9053201"/>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marL="342900" lvl="0" indent="-342900" algn="just">
              <a:lnSpc>
                <a:spcPct val="150000"/>
              </a:lnSpc>
              <a:spcAft>
                <a:spcPts val="0"/>
              </a:spcAft>
              <a:buFont typeface="+mj-lt"/>
              <a:buAutoNum type="arabicPeriod"/>
            </a:pPr>
            <a:r>
              <a:rPr lang="es-ES" sz="2400" dirty="0">
                <a:latin typeface="Arial Narrow" pitchFamily="34" charset="0"/>
                <a:ea typeface="Calibri"/>
                <a:cs typeface="Times New Roman"/>
              </a:rPr>
              <a:t>Castellanos </a:t>
            </a:r>
            <a:r>
              <a:rPr lang="es-ES" sz="2400" dirty="0" err="1">
                <a:latin typeface="Arial Narrow" pitchFamily="34" charset="0"/>
                <a:ea typeface="Calibri"/>
                <a:cs typeface="Times New Roman"/>
              </a:rPr>
              <a:t>Ardón</a:t>
            </a:r>
            <a:r>
              <a:rPr lang="es-ES" sz="2400" dirty="0">
                <a:latin typeface="Arial Narrow" pitchFamily="34" charset="0"/>
                <a:ea typeface="Calibri"/>
                <a:cs typeface="Times New Roman"/>
              </a:rPr>
              <a:t> G, Valle Suárez RM, Blanco Raudales AR. El portafolio estudiantil y la </a:t>
            </a:r>
            <a:r>
              <a:rPr lang="es-ES" sz="2400" dirty="0" err="1">
                <a:latin typeface="Arial Narrow" pitchFamily="34" charset="0"/>
                <a:ea typeface="Calibri"/>
                <a:cs typeface="Times New Roman"/>
              </a:rPr>
              <a:t>gamificación</a:t>
            </a:r>
            <a:r>
              <a:rPr lang="es-ES" sz="2400" dirty="0">
                <a:latin typeface="Arial Narrow" pitchFamily="34" charset="0"/>
                <a:ea typeface="Calibri"/>
                <a:cs typeface="Times New Roman"/>
              </a:rPr>
              <a:t> en beneficio de un aprendizaje autónomo. </a:t>
            </a:r>
            <a:r>
              <a:rPr lang="es-ES" sz="2400" dirty="0" err="1">
                <a:latin typeface="Arial Narrow" pitchFamily="34" charset="0"/>
                <a:ea typeface="Calibri"/>
                <a:cs typeface="Times New Roman"/>
              </a:rPr>
              <a:t>Edumecentro</a:t>
            </a:r>
            <a:r>
              <a:rPr lang="es-ES" sz="2400" dirty="0">
                <a:latin typeface="Arial Narrow" pitchFamily="34" charset="0"/>
                <a:ea typeface="Calibri"/>
                <a:cs typeface="Times New Roman"/>
              </a:rPr>
              <a:t> [Internet]. 2024 [citado 25 Mar 2025]; 16 (1) . Disponible en: </a:t>
            </a:r>
            <a:r>
              <a:rPr lang="es-ES" sz="2400" u="sng" dirty="0">
                <a:solidFill>
                  <a:srgbClr val="0000FF"/>
                </a:solidFill>
                <a:latin typeface="Arial Narrow" pitchFamily="34" charset="0"/>
                <a:ea typeface="Calibri"/>
                <a:cs typeface="Times New Roman"/>
                <a:hlinkClick r:id="rId3"/>
              </a:rPr>
              <a:t>https://revedumecentro.sld.cu/index.php/edumc/article/view/2988</a:t>
            </a:r>
            <a:endParaRPr lang="es-ES" sz="2400" dirty="0">
              <a:latin typeface="Arial Narrow" pitchFamily="34" charset="0"/>
              <a:ea typeface="Calibri"/>
              <a:cs typeface="Times New Roman"/>
            </a:endParaRPr>
          </a:p>
          <a:p>
            <a:pPr marL="342900" lvl="0" indent="-342900" algn="just">
              <a:lnSpc>
                <a:spcPct val="150000"/>
              </a:lnSpc>
              <a:spcAft>
                <a:spcPts val="0"/>
              </a:spcAft>
              <a:buFont typeface="+mj-lt"/>
              <a:buAutoNum type="arabicPeriod"/>
            </a:pPr>
            <a:r>
              <a:rPr lang="es-ES" sz="2400" dirty="0">
                <a:latin typeface="Arial Narrow" pitchFamily="34" charset="0"/>
                <a:ea typeface="Calibri"/>
                <a:cs typeface="Times New Roman"/>
              </a:rPr>
              <a:t>Rodríguez </a:t>
            </a:r>
            <a:r>
              <a:rPr lang="es-ES" sz="2400" dirty="0" err="1">
                <a:latin typeface="Arial Narrow" pitchFamily="34" charset="0"/>
                <a:ea typeface="Calibri"/>
                <a:cs typeface="Times New Roman"/>
              </a:rPr>
              <a:t>Cardenas</a:t>
            </a:r>
            <a:r>
              <a:rPr lang="es-ES" sz="2400" dirty="0">
                <a:latin typeface="Arial Narrow" pitchFamily="34" charset="0"/>
                <a:ea typeface="Calibri"/>
                <a:cs typeface="Times New Roman"/>
              </a:rPr>
              <a:t> M, Paz </a:t>
            </a:r>
            <a:r>
              <a:rPr lang="es-ES" sz="2400" dirty="0" err="1">
                <a:latin typeface="Arial Narrow" pitchFamily="34" charset="0"/>
                <a:ea typeface="Calibri"/>
                <a:cs typeface="Times New Roman"/>
              </a:rPr>
              <a:t>Paz</a:t>
            </a:r>
            <a:r>
              <a:rPr lang="es-ES" sz="2400" dirty="0">
                <a:latin typeface="Arial Narrow" pitchFamily="34" charset="0"/>
                <a:ea typeface="Calibri"/>
                <a:cs typeface="Times New Roman"/>
              </a:rPr>
              <a:t> O, </a:t>
            </a:r>
            <a:r>
              <a:rPr lang="es-ES" sz="2400" dirty="0" err="1">
                <a:latin typeface="Arial Narrow" pitchFamily="34" charset="0"/>
                <a:ea typeface="Calibri"/>
                <a:cs typeface="Times New Roman"/>
              </a:rPr>
              <a:t>Sanchez</a:t>
            </a:r>
            <a:r>
              <a:rPr lang="es-ES" sz="2400" dirty="0">
                <a:latin typeface="Arial Narrow" pitchFamily="34" charset="0"/>
                <a:ea typeface="Calibri"/>
                <a:cs typeface="Times New Roman"/>
              </a:rPr>
              <a:t> </a:t>
            </a:r>
            <a:r>
              <a:rPr lang="es-ES" sz="2400" dirty="0" err="1">
                <a:latin typeface="Arial Narrow" pitchFamily="34" charset="0"/>
                <a:ea typeface="Calibri"/>
                <a:cs typeface="Times New Roman"/>
              </a:rPr>
              <a:t>Perez</a:t>
            </a:r>
            <a:r>
              <a:rPr lang="es-ES" sz="2400" dirty="0">
                <a:latin typeface="Arial Narrow" pitchFamily="34" charset="0"/>
                <a:ea typeface="Calibri"/>
                <a:cs typeface="Times New Roman"/>
              </a:rPr>
              <a:t> I </a:t>
            </a:r>
            <a:r>
              <a:rPr lang="es-ES" sz="2400" dirty="0" err="1">
                <a:latin typeface="Arial Narrow" pitchFamily="34" charset="0"/>
                <a:ea typeface="Calibri"/>
                <a:cs typeface="Times New Roman"/>
              </a:rPr>
              <a:t>I</a:t>
            </a:r>
            <a:r>
              <a:rPr lang="es-ES" sz="2400" dirty="0">
                <a:latin typeface="Arial Narrow" pitchFamily="34" charset="0"/>
                <a:ea typeface="Calibri"/>
                <a:cs typeface="Times New Roman"/>
              </a:rPr>
              <a:t>, Pérez </a:t>
            </a:r>
            <a:r>
              <a:rPr lang="es-ES" sz="2400" dirty="0" err="1">
                <a:latin typeface="Arial Narrow" pitchFamily="34" charset="0"/>
                <a:ea typeface="Calibri"/>
                <a:cs typeface="Times New Roman"/>
              </a:rPr>
              <a:t>Rodriguez</a:t>
            </a:r>
            <a:r>
              <a:rPr lang="es-ES" sz="2400" dirty="0">
                <a:latin typeface="Arial Narrow" pitchFamily="34" charset="0"/>
                <a:ea typeface="Calibri"/>
                <a:cs typeface="Times New Roman"/>
              </a:rPr>
              <a:t> L A. Portafolio de evaluación: una experiencia novedosa en la asignatura Introducción a la Medicina General Integral. EDUMECENTRO  [Internet]. 2020  Dic [citado  25 Mar 2025] ;  12( 4 ): 235-241. Disponible en: </a:t>
            </a:r>
            <a:r>
              <a:rPr lang="es-ES" sz="2400" u="sng" dirty="0">
                <a:solidFill>
                  <a:srgbClr val="0000FF"/>
                </a:solidFill>
                <a:latin typeface="Arial Narrow" pitchFamily="34" charset="0"/>
                <a:ea typeface="Calibri"/>
                <a:cs typeface="Times New Roman"/>
                <a:hlinkClick r:id="rId4"/>
              </a:rPr>
              <a:t>http://scielo.sld.cu/scielo.php?script=sci_arttext&amp;pid=S2077-28742020000400235&amp;lng=es</a:t>
            </a:r>
            <a:r>
              <a:rPr lang="es-ES" sz="2400" dirty="0">
                <a:latin typeface="Arial Narrow" pitchFamily="34" charset="0"/>
                <a:ea typeface="Calibri"/>
                <a:cs typeface="Times New Roman"/>
              </a:rPr>
              <a:t>.</a:t>
            </a:r>
          </a:p>
          <a:p>
            <a:pPr marL="342900" lvl="0" indent="-342900" algn="just">
              <a:lnSpc>
                <a:spcPct val="150000"/>
              </a:lnSpc>
              <a:spcAft>
                <a:spcPts val="0"/>
              </a:spcAft>
              <a:buFont typeface="+mj-lt"/>
              <a:buAutoNum type="arabicPeriod"/>
            </a:pPr>
            <a:r>
              <a:rPr lang="es-ES" sz="2400" dirty="0">
                <a:latin typeface="Arial Narrow" pitchFamily="34" charset="0"/>
                <a:ea typeface="Calibri"/>
                <a:cs typeface="Times New Roman"/>
              </a:rPr>
              <a:t>Rodríguez Cárdenas M, Paz </a:t>
            </a:r>
            <a:r>
              <a:rPr lang="es-ES" sz="2400" dirty="0" err="1">
                <a:latin typeface="Arial Narrow" pitchFamily="34" charset="0"/>
                <a:ea typeface="Calibri"/>
                <a:cs typeface="Times New Roman"/>
              </a:rPr>
              <a:t>Paz</a:t>
            </a:r>
            <a:r>
              <a:rPr lang="es-ES" sz="2400" dirty="0">
                <a:latin typeface="Arial Narrow" pitchFamily="34" charset="0"/>
                <a:ea typeface="Calibri"/>
                <a:cs typeface="Times New Roman"/>
              </a:rPr>
              <a:t> O, Orozco Muñoz C, Iglesias </a:t>
            </a:r>
            <a:r>
              <a:rPr lang="es-ES" sz="2400" dirty="0" err="1">
                <a:latin typeface="Arial Narrow" pitchFamily="34" charset="0"/>
                <a:ea typeface="Calibri"/>
                <a:cs typeface="Times New Roman"/>
              </a:rPr>
              <a:t>Lopez</a:t>
            </a:r>
            <a:r>
              <a:rPr lang="es-ES" sz="2400" dirty="0">
                <a:latin typeface="Arial Narrow" pitchFamily="34" charset="0"/>
                <a:ea typeface="Calibri"/>
                <a:cs typeface="Times New Roman"/>
              </a:rPr>
              <a:t> P, Fanjul Losada N, Garcés Guerra O. Guía de evaluación del portafolio de la asignatura Introducción a la Medicina General Integral. EDUMECENTRO  [Internet]. 2022  [citado  1 Abr 2025] ;  14: . Disponible en: </a:t>
            </a:r>
            <a:r>
              <a:rPr lang="es-ES" sz="2400" u="sng" dirty="0">
                <a:solidFill>
                  <a:srgbClr val="0000FF"/>
                </a:solidFill>
                <a:latin typeface="Arial Narrow" pitchFamily="34" charset="0"/>
                <a:ea typeface="Calibri"/>
                <a:cs typeface="Times New Roman"/>
                <a:hlinkClick r:id="rId5"/>
              </a:rPr>
              <a:t>http://scielo.sld.cu/scielo.php?script=sci_arttext&amp;pid=S2077-28742022000100076&amp;lng=es</a:t>
            </a:r>
            <a:endParaRPr lang="es-ES" sz="2400" dirty="0">
              <a:latin typeface="Arial Narrow" pitchFamily="34" charset="0"/>
              <a:ea typeface="Calibri"/>
              <a:cs typeface="Times New Roman"/>
            </a:endParaRPr>
          </a:p>
          <a:p>
            <a:pPr marL="342900" lvl="0" indent="-342900" algn="just">
              <a:lnSpc>
                <a:spcPct val="150000"/>
              </a:lnSpc>
              <a:spcAft>
                <a:spcPts val="0"/>
              </a:spcAft>
              <a:buFont typeface="+mj-lt"/>
              <a:buAutoNum type="arabicPeriod"/>
            </a:pPr>
            <a:r>
              <a:rPr lang="es-ES" sz="2400" dirty="0">
                <a:latin typeface="Arial Narrow" pitchFamily="34" charset="0"/>
                <a:ea typeface="Calibri"/>
                <a:cs typeface="Times New Roman"/>
              </a:rPr>
              <a:t>Espinosa YC., García MF, Navarro SE., </a:t>
            </a:r>
            <a:r>
              <a:rPr lang="es-ES" sz="2400" dirty="0" err="1">
                <a:latin typeface="Arial Narrow" pitchFamily="34" charset="0"/>
                <a:ea typeface="Calibri"/>
                <a:cs typeface="Times New Roman"/>
              </a:rPr>
              <a:t>Estevez</a:t>
            </a:r>
            <a:r>
              <a:rPr lang="es-ES" sz="2400" dirty="0">
                <a:latin typeface="Arial Narrow" pitchFamily="34" charset="0"/>
                <a:ea typeface="Calibri"/>
                <a:cs typeface="Times New Roman"/>
              </a:rPr>
              <a:t> ALG,  </a:t>
            </a:r>
            <a:r>
              <a:rPr lang="es-ES" sz="2400" dirty="0" err="1">
                <a:latin typeface="Arial Narrow" pitchFamily="34" charset="0"/>
                <a:ea typeface="Calibri"/>
                <a:cs typeface="Times New Roman"/>
              </a:rPr>
              <a:t>Miyares</a:t>
            </a:r>
            <a:r>
              <a:rPr lang="es-ES" sz="2400" dirty="0">
                <a:latin typeface="Arial Narrow" pitchFamily="34" charset="0"/>
                <a:ea typeface="Calibri"/>
                <a:cs typeface="Times New Roman"/>
              </a:rPr>
              <a:t> MR. Portafolio digital estudiantil en el proceso enseñanza aprendizaje de la metodología de la investigación científica. </a:t>
            </a:r>
            <a:r>
              <a:rPr lang="es-ES" sz="2400" i="1" dirty="0" err="1">
                <a:latin typeface="Arial Narrow" pitchFamily="34" charset="0"/>
                <a:ea typeface="Calibri"/>
                <a:cs typeface="Times New Roman"/>
              </a:rPr>
              <a:t>Edumecentro</a:t>
            </a:r>
            <a:r>
              <a:rPr lang="es-ES" sz="2400" dirty="0">
                <a:latin typeface="Arial Narrow" pitchFamily="34" charset="0"/>
                <a:ea typeface="Calibri"/>
                <a:cs typeface="Times New Roman"/>
              </a:rPr>
              <a:t> [Internet]. 2024 [citado  1 Abr 2025] </a:t>
            </a:r>
            <a:r>
              <a:rPr lang="es-ES" sz="2400" i="1" dirty="0">
                <a:latin typeface="Arial Narrow" pitchFamily="34" charset="0"/>
                <a:ea typeface="Calibri"/>
                <a:cs typeface="Times New Roman"/>
              </a:rPr>
              <a:t>16</a:t>
            </a:r>
            <a:r>
              <a:rPr lang="es-ES" sz="2400" dirty="0">
                <a:latin typeface="Arial Narrow" pitchFamily="34" charset="0"/>
                <a:ea typeface="Calibri"/>
                <a:cs typeface="Times New Roman"/>
              </a:rPr>
              <a:t>(1), 64. Disponible en  </a:t>
            </a:r>
            <a:r>
              <a:rPr lang="es-ES" sz="2400" u="sng" dirty="0">
                <a:solidFill>
                  <a:srgbClr val="0000FF"/>
                </a:solidFill>
                <a:latin typeface="Arial Narrow" pitchFamily="34" charset="0"/>
                <a:ea typeface="Calibri"/>
                <a:cs typeface="Times New Roman"/>
                <a:hlinkClick r:id="rId6"/>
              </a:rPr>
              <a:t>http://scielo.sld.cu/pdf/edu/v16/2077-2874-edu-16-e2923.pdf</a:t>
            </a:r>
            <a:endParaRPr lang="es-ES" sz="2400" dirty="0">
              <a:latin typeface="Arial Narrow" pitchFamily="34" charset="0"/>
              <a:ea typeface="Calibri"/>
              <a:cs typeface="Times New Roman"/>
            </a:endParaRPr>
          </a:p>
          <a:p>
            <a:pPr marL="342900" lvl="0" indent="-342900" algn="just">
              <a:lnSpc>
                <a:spcPct val="150000"/>
              </a:lnSpc>
              <a:spcAft>
                <a:spcPts val="0"/>
              </a:spcAft>
              <a:buFont typeface="+mj-lt"/>
              <a:buAutoNum type="arabicPeriod"/>
            </a:pPr>
            <a:r>
              <a:rPr lang="es-ES" sz="2400" dirty="0">
                <a:latin typeface="Arial Narrow" pitchFamily="34" charset="0"/>
                <a:ea typeface="Calibri"/>
                <a:cs typeface="Times New Roman"/>
              </a:rPr>
              <a:t>Zabala Enrique B, Sánchez Bouza N, Rodríguez Medina JD, Sánchez Martínez E, García Núñez RD, Enríquez Corona IM. Percepciones de profesores y estudiantes acerca de la utilización del portafolios en la asignatura Prevención en Salud. </a:t>
            </a:r>
            <a:r>
              <a:rPr lang="es-ES" sz="2400" dirty="0" err="1">
                <a:latin typeface="Arial Narrow" pitchFamily="34" charset="0"/>
                <a:ea typeface="Calibri"/>
                <a:cs typeface="Times New Roman"/>
              </a:rPr>
              <a:t>Medisur</a:t>
            </a:r>
            <a:r>
              <a:rPr lang="es-ES" sz="2400" dirty="0">
                <a:latin typeface="Arial Narrow" pitchFamily="34" charset="0"/>
                <a:ea typeface="Calibri"/>
                <a:cs typeface="Times New Roman"/>
              </a:rPr>
              <a:t>  [Internet]. 2023  Dic [citado  1 Abr 2025] ;  21( 6 ): 1147-1152. Disponible en: </a:t>
            </a:r>
            <a:r>
              <a:rPr lang="es-ES" sz="2400" u="sng" dirty="0">
                <a:solidFill>
                  <a:srgbClr val="0000FF"/>
                </a:solidFill>
                <a:latin typeface="Arial Narrow" pitchFamily="34" charset="0"/>
                <a:ea typeface="Calibri"/>
                <a:cs typeface="Times New Roman"/>
                <a:hlinkClick r:id="rId7"/>
              </a:rPr>
              <a:t>http://scielo.sld.cu/scielo.php?script=sci_arttext&amp;pid=S1727-897X2023000601147&amp;lng=es</a:t>
            </a:r>
            <a:r>
              <a:rPr lang="es-ES" sz="2400" dirty="0">
                <a:latin typeface="Arial Narrow" pitchFamily="34" charset="0"/>
                <a:ea typeface="Calibri"/>
                <a:cs typeface="Times New Roman"/>
              </a:rPr>
              <a:t>.</a:t>
            </a:r>
          </a:p>
          <a:p>
            <a:pPr marL="342900" lvl="0" indent="-342900" algn="just">
              <a:lnSpc>
                <a:spcPct val="150000"/>
              </a:lnSpc>
              <a:spcAft>
                <a:spcPts val="1000"/>
              </a:spcAft>
              <a:buFont typeface="+mj-lt"/>
              <a:buAutoNum type="arabicPeriod"/>
            </a:pPr>
            <a:r>
              <a:rPr lang="es-ES" sz="2400" dirty="0">
                <a:latin typeface="Arial Narrow" pitchFamily="34" charset="0"/>
                <a:ea typeface="Calibri"/>
                <a:cs typeface="Times New Roman"/>
              </a:rPr>
              <a:t>Alonso Betancourt LA, Cordero </a:t>
            </a:r>
            <a:r>
              <a:rPr lang="es-ES" sz="2400" dirty="0" err="1">
                <a:latin typeface="Arial Narrow" pitchFamily="34" charset="0"/>
                <a:ea typeface="Calibri"/>
                <a:cs typeface="Times New Roman"/>
              </a:rPr>
              <a:t>Pratts</a:t>
            </a:r>
            <a:r>
              <a:rPr lang="es-ES" sz="2400" dirty="0">
                <a:latin typeface="Arial Narrow" pitchFamily="34" charset="0"/>
                <a:ea typeface="Calibri"/>
                <a:cs typeface="Times New Roman"/>
              </a:rPr>
              <a:t> W, Cruz Batista M. La evaluación por portafolios en la asignatura de Medicina Natural y Tradicional. </a:t>
            </a:r>
            <a:r>
              <a:rPr lang="es-ES" sz="2400" dirty="0" err="1">
                <a:latin typeface="Arial Narrow" pitchFamily="34" charset="0"/>
                <a:ea typeface="Calibri"/>
                <a:cs typeface="Times New Roman"/>
              </a:rPr>
              <a:t>Didasc</a:t>
            </a:r>
            <a:r>
              <a:rPr lang="es-ES" sz="2400" dirty="0">
                <a:latin typeface="Arial Narrow" pitchFamily="34" charset="0"/>
                <a:ea typeface="Calibri"/>
                <a:cs typeface="Times New Roman"/>
              </a:rPr>
              <a:t>@ </a:t>
            </a:r>
            <a:r>
              <a:rPr lang="es-ES" sz="2400" dirty="0" err="1">
                <a:latin typeface="Arial Narrow" pitchFamily="34" charset="0"/>
                <a:ea typeface="Calibri"/>
                <a:cs typeface="Times New Roman"/>
              </a:rPr>
              <a:t>lia</a:t>
            </a:r>
            <a:r>
              <a:rPr lang="es-ES" sz="2400" dirty="0">
                <a:latin typeface="Arial Narrow" pitchFamily="34" charset="0"/>
                <a:ea typeface="Calibri"/>
                <a:cs typeface="Times New Roman"/>
              </a:rPr>
              <a:t>: Didáctica y Educación [Internet]. 2024 [citado  1 Abr 2025]. Disponible en: </a:t>
            </a:r>
            <a:r>
              <a:rPr lang="es-ES" sz="2400" u="sng" dirty="0">
                <a:solidFill>
                  <a:srgbClr val="0000FF"/>
                </a:solidFill>
                <a:latin typeface="Arial Narrow" pitchFamily="34" charset="0"/>
                <a:ea typeface="Calibri"/>
                <a:cs typeface="Times New Roman"/>
                <a:hlinkClick r:id="rId8"/>
              </a:rPr>
              <a:t>https://dialnet.unirioja.es/servlet/articulo?codigo=9692629</a:t>
            </a:r>
            <a:endParaRPr lang="es-ES" sz="2400" dirty="0">
              <a:effectLst/>
              <a:latin typeface="Arial Narrow" pitchFamily="34" charset="0"/>
              <a:ea typeface="Calibri"/>
              <a:cs typeface="Times New Roman"/>
            </a:endParaRPr>
          </a:p>
        </p:txBody>
      </p:sp>
      <p:pic>
        <p:nvPicPr>
          <p:cNvPr id="2097152" name="Picture 4"/>
          <p:cNvPicPr>
            <a:picLocks noChangeAspect="1" noChangeArrowheads="1"/>
          </p:cNvPicPr>
          <p:nvPr/>
        </p:nvPicPr>
        <p:blipFill>
          <a:blip r:embed="rId9"/>
          <a:srcRect/>
          <a:stretch>
            <a:fillRect/>
          </a:stretch>
        </p:blipFill>
        <p:spPr bwMode="auto">
          <a:xfrm>
            <a:off x="7374858" y="232513"/>
            <a:ext cx="5577387" cy="1783961"/>
          </a:xfrm>
          <a:prstGeom prst="rect">
            <a:avLst/>
          </a:prstGeom>
          <a:noFill/>
          <a:ln>
            <a:noFill/>
          </a:ln>
          <a:effectLst/>
        </p:spPr>
      </p:pic>
      <p:pic>
        <p:nvPicPr>
          <p:cNvPr id="2097153" name="Imagen 2"/>
          <p:cNvPicPr>
            <a:picLocks noChangeAspect="1" noChangeArrowheads="1"/>
          </p:cNvPicPr>
          <p:nvPr/>
        </p:nvPicPr>
        <p:blipFill>
          <a:blip r:embed="rId10"/>
          <a:srcRect/>
          <a:stretch>
            <a:fillRect/>
          </a:stretch>
        </p:blipFill>
        <p:spPr bwMode="auto">
          <a:xfrm>
            <a:off x="792288" y="389666"/>
            <a:ext cx="5472607" cy="1617172"/>
          </a:xfrm>
          <a:prstGeom prst="rect">
            <a:avLst/>
          </a:prstGeom>
          <a:noFill/>
          <a:ln>
            <a:noFill/>
          </a:ln>
        </p:spPr>
      </p:pic>
      <p:sp>
        <p:nvSpPr>
          <p:cNvPr id="1048599" name="Rectángulo 1"/>
          <p:cNvSpPr/>
          <p:nvPr/>
        </p:nvSpPr>
        <p:spPr>
          <a:xfrm>
            <a:off x="805937" y="6102668"/>
            <a:ext cx="11017224" cy="462677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ES" sz="2400" dirty="0" smtClean="0">
              <a:solidFill>
                <a:schemeClr val="tx1"/>
              </a:solidFill>
              <a:latin typeface="Arial Narrow" pitchFamily="34" charset="0"/>
            </a:endParaRPr>
          </a:p>
          <a:p>
            <a:pPr algn="just"/>
            <a:endParaRPr lang="es-ES" sz="2400" dirty="0">
              <a:solidFill>
                <a:schemeClr val="tx1"/>
              </a:solidFill>
              <a:latin typeface="Arial Narrow" pitchFamily="34" charset="0"/>
            </a:endParaRPr>
          </a:p>
          <a:p>
            <a:pPr algn="just"/>
            <a:r>
              <a:rPr lang="es-ES" sz="2400" dirty="0" smtClean="0">
                <a:solidFill>
                  <a:schemeClr val="tx1"/>
                </a:solidFill>
                <a:latin typeface="Arial Narrow" pitchFamily="34" charset="0"/>
              </a:rPr>
              <a:t>Al </a:t>
            </a:r>
            <a:r>
              <a:rPr lang="es-ES" sz="2400" dirty="0">
                <a:solidFill>
                  <a:schemeClr val="tx1"/>
                </a:solidFill>
                <a:latin typeface="Arial Narrow" pitchFamily="34" charset="0"/>
              </a:rPr>
              <a:t>empleo del portafolio, se le reconocen múltiples ventajas en la formación del estudiante; dentro de ellas, propiciar el desarrollo del aprendizaje </a:t>
            </a:r>
            <a:r>
              <a:rPr lang="es-ES" sz="2400" dirty="0" smtClean="0">
                <a:solidFill>
                  <a:schemeClr val="tx1"/>
                </a:solidFill>
                <a:latin typeface="Arial Narrow" pitchFamily="34" charset="0"/>
              </a:rPr>
              <a:t>autónomo. </a:t>
            </a:r>
            <a:r>
              <a:rPr lang="es-ES" sz="2400" dirty="0"/>
              <a:t>y la evaluación centrada en </a:t>
            </a:r>
            <a:r>
              <a:rPr lang="es-ES" sz="2400" dirty="0" smtClean="0">
                <a:solidFill>
                  <a:schemeClr val="tx1"/>
                </a:solidFill>
                <a:latin typeface="Arial Narrow" pitchFamily="34" charset="0"/>
              </a:rPr>
              <a:t>El </a:t>
            </a:r>
            <a:r>
              <a:rPr lang="es-ES" sz="2400" dirty="0">
                <a:solidFill>
                  <a:schemeClr val="tx1"/>
                </a:solidFill>
                <a:latin typeface="Arial Narrow" pitchFamily="34" charset="0"/>
              </a:rPr>
              <a:t>Plan de Estudios E de la carrera de Medicina está diseñado para que prevalezca un aprendizaje desarrollador con una participación amplia y activa de los estudiantes </a:t>
            </a:r>
            <a:r>
              <a:rPr lang="es-ES" sz="2400" dirty="0" smtClean="0">
                <a:solidFill>
                  <a:schemeClr val="tx1"/>
                </a:solidFill>
                <a:latin typeface="Arial Narrow" pitchFamily="34" charset="0"/>
              </a:rPr>
              <a:t>y </a:t>
            </a:r>
            <a:r>
              <a:rPr lang="es-ES" sz="2400" dirty="0">
                <a:solidFill>
                  <a:schemeClr val="tx1"/>
                </a:solidFill>
                <a:latin typeface="Arial Narrow" pitchFamily="34" charset="0"/>
              </a:rPr>
              <a:t>elevada carga de educación en el </a:t>
            </a:r>
            <a:r>
              <a:rPr lang="es-ES" sz="2400" dirty="0" smtClean="0">
                <a:solidFill>
                  <a:schemeClr val="tx1"/>
                </a:solidFill>
                <a:latin typeface="Arial Narrow" pitchFamily="34" charset="0"/>
              </a:rPr>
              <a:t>trabajo, que se expresan en los modos de actuación profesional que llegará a mostrar el estudiante.</a:t>
            </a:r>
          </a:p>
          <a:p>
            <a:pPr algn="just"/>
            <a:r>
              <a:rPr lang="es-ES" sz="2400" dirty="0" smtClean="0">
                <a:solidFill>
                  <a:prstClr val="black"/>
                </a:solidFill>
                <a:latin typeface="Arial Narrow" pitchFamily="34" charset="0"/>
              </a:rPr>
              <a:t>En </a:t>
            </a:r>
            <a:r>
              <a:rPr lang="es-ES" sz="2400" dirty="0">
                <a:solidFill>
                  <a:prstClr val="black"/>
                </a:solidFill>
                <a:latin typeface="Arial Narrow" pitchFamily="34" charset="0"/>
              </a:rPr>
              <a:t>el curso del 2024 se implementa Plan de estudio E </a:t>
            </a:r>
            <a:r>
              <a:rPr lang="es-ES" sz="2400" dirty="0">
                <a:solidFill>
                  <a:schemeClr val="tx1"/>
                </a:solidFill>
                <a:latin typeface="Arial Narrow" pitchFamily="34" charset="0"/>
              </a:rPr>
              <a:t> </a:t>
            </a:r>
            <a:r>
              <a:rPr lang="es-ES" sz="2400" dirty="0" smtClean="0">
                <a:solidFill>
                  <a:schemeClr val="tx1"/>
                </a:solidFill>
                <a:latin typeface="Arial Narrow" pitchFamily="34" charset="0"/>
              </a:rPr>
              <a:t>en l</a:t>
            </a:r>
            <a:r>
              <a:rPr lang="es-ES" sz="2400" dirty="0" smtClean="0">
                <a:solidFill>
                  <a:schemeClr val="tx1"/>
                </a:solidFill>
                <a:latin typeface="Arial Narrow" pitchFamily="34" charset="0"/>
              </a:rPr>
              <a:t>a </a:t>
            </a:r>
            <a:r>
              <a:rPr lang="es-ES" sz="2400" dirty="0">
                <a:solidFill>
                  <a:schemeClr val="tx1"/>
                </a:solidFill>
                <a:latin typeface="Arial Narrow" pitchFamily="34" charset="0"/>
              </a:rPr>
              <a:t>asignatura Medicina General </a:t>
            </a:r>
            <a:r>
              <a:rPr lang="es-ES" sz="2400" dirty="0" smtClean="0">
                <a:solidFill>
                  <a:schemeClr val="tx1"/>
                </a:solidFill>
                <a:latin typeface="Arial Narrow" pitchFamily="34" charset="0"/>
              </a:rPr>
              <a:t>Integra que  </a:t>
            </a:r>
            <a:r>
              <a:rPr lang="es-ES" sz="2400" dirty="0">
                <a:solidFill>
                  <a:schemeClr val="tx1"/>
                </a:solidFill>
                <a:latin typeface="Arial Narrow" pitchFamily="34" charset="0"/>
              </a:rPr>
              <a:t>se imparte en el quinto año de la carrera de Medicina, pertenece a la disciplina principal integradora que es Medicina General, donde la educación en el trabajo, constituye la forma fundamental del trabajo </a:t>
            </a:r>
            <a:r>
              <a:rPr lang="es-ES" sz="2400" dirty="0" smtClean="0">
                <a:solidFill>
                  <a:schemeClr val="tx1"/>
                </a:solidFill>
                <a:latin typeface="Arial Narrow" pitchFamily="34" charset="0"/>
              </a:rPr>
              <a:t>docente en la asignatura. </a:t>
            </a:r>
            <a:endParaRPr lang="es-ES" sz="2400" dirty="0">
              <a:solidFill>
                <a:schemeClr val="tx1"/>
              </a:solidFill>
              <a:latin typeface="Arial Narrow" pitchFamily="34" charset="0"/>
            </a:endParaRPr>
          </a:p>
          <a:p>
            <a:pPr algn="just"/>
            <a:r>
              <a:rPr lang="es-ES" sz="2400" dirty="0" smtClean="0">
                <a:solidFill>
                  <a:schemeClr val="tx1"/>
                </a:solidFill>
                <a:latin typeface="Arial Narrow" pitchFamily="34" charset="0"/>
              </a:rPr>
              <a:t> </a:t>
            </a:r>
          </a:p>
          <a:p>
            <a:pPr algn="just"/>
            <a:endParaRPr lang="es-ES" sz="2400" dirty="0">
              <a:solidFill>
                <a:schemeClr val="tx1"/>
              </a:solidFill>
              <a:latin typeface="Arial Narrow" pitchFamily="34" charset="0"/>
            </a:endParaRPr>
          </a:p>
        </p:txBody>
      </p:sp>
      <p:sp>
        <p:nvSpPr>
          <p:cNvPr id="1048600" name="Rectángulo 2"/>
          <p:cNvSpPr/>
          <p:nvPr/>
        </p:nvSpPr>
        <p:spPr>
          <a:xfrm>
            <a:off x="8677164" y="10929313"/>
            <a:ext cx="11089232"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a:solidFill>
                  <a:schemeClr val="tx1"/>
                </a:solidFill>
                <a:latin typeface="Arial" panose="020B0604020202020204" pitchFamily="34" charset="0"/>
                <a:cs typeface="Arial" panose="020B0604020202020204" pitchFamily="34" charset="0"/>
              </a:rPr>
              <a:t>OBJETIVOS / OBJETIVES</a:t>
            </a:r>
            <a:endParaRPr lang="x-none" sz="4400" dirty="0">
              <a:solidFill>
                <a:schemeClr val="tx1"/>
              </a:solidFill>
              <a:latin typeface="Arial" panose="020B0604020202020204" pitchFamily="34" charset="0"/>
              <a:cs typeface="Arial" panose="020B0604020202020204" pitchFamily="34" charset="0"/>
            </a:endParaRPr>
          </a:p>
        </p:txBody>
      </p:sp>
      <p:sp>
        <p:nvSpPr>
          <p:cNvPr id="1048601" name="Rectángulo 6"/>
          <p:cNvSpPr/>
          <p:nvPr/>
        </p:nvSpPr>
        <p:spPr>
          <a:xfrm>
            <a:off x="8677164" y="12231729"/>
            <a:ext cx="11089232" cy="25256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2400" dirty="0" smtClean="0">
                <a:solidFill>
                  <a:schemeClr val="tx1"/>
                </a:solidFill>
                <a:latin typeface="Arial Narrow" pitchFamily="34" charset="0"/>
              </a:rPr>
              <a:t>Describir </a:t>
            </a:r>
            <a:r>
              <a:rPr lang="es-ES" sz="2400" dirty="0">
                <a:solidFill>
                  <a:schemeClr val="tx1"/>
                </a:solidFill>
                <a:latin typeface="Arial Narrow" pitchFamily="34" charset="0"/>
              </a:rPr>
              <a:t>la actividad práctica  del portafolio  en la asignatura Medicina General Integral de 5to año de Medicina Plan E, Policlínico Pedro del Toro curso </a:t>
            </a:r>
            <a:r>
              <a:rPr lang="es-ES" sz="2400" dirty="0" smtClean="0">
                <a:solidFill>
                  <a:schemeClr val="tx1"/>
                </a:solidFill>
                <a:latin typeface="Arial Narrow" pitchFamily="34" charset="0"/>
              </a:rPr>
              <a:t>2024</a:t>
            </a:r>
            <a:endParaRPr lang="x-none" dirty="0">
              <a:solidFill>
                <a:schemeClr val="tx1"/>
              </a:solidFill>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807</Words>
  <Application>Microsoft Office PowerPoint</Application>
  <PresentationFormat>Personalizado</PresentationFormat>
  <Paragraphs>36</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Docencia</cp:lastModifiedBy>
  <cp:revision>14</cp:revision>
  <dcterms:created xsi:type="dcterms:W3CDTF">2015-12-20T06:13:13Z</dcterms:created>
  <dcterms:modified xsi:type="dcterms:W3CDTF">2025-04-09T14:10:00Z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34f2dfb1f14e4a1fa988a47be314132e</vt:lpwstr>
  </property>
</Properties>
</file>