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39" d="100"/>
          <a:sy n="39" d="100"/>
        </p:scale>
        <p:origin x="-498" y="5400"/>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05/04/2025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05/04/2025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cielo.org.pe/pdf/reh/v32n3/1019-4355-reh-32-03-255.pdf" TargetMode="External"/><Relationship Id="rId2" Type="http://schemas.openxmlformats.org/officeDocument/2006/relationships/hyperlink" Target="http://www.scielo.org.bo/scielo.php?script=sci_arttext&amp;pid=S1652-67762023000100009&amp;lng=es"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48272" y="2592538"/>
            <a:ext cx="27507056" cy="989455"/>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buNone/>
            </a:pPr>
            <a:r>
              <a:rPr lang="es-ES" sz="4000" b="1" dirty="0"/>
              <a:t>Sistema de guías para la orientación del trabajo independiente del Sistema Circulatorio  en enfermería.</a:t>
            </a:r>
          </a:p>
        </p:txBody>
      </p:sp>
      <p:sp>
        <p:nvSpPr>
          <p:cNvPr id="6" name="Text Box 6"/>
          <p:cNvSpPr txBox="1">
            <a:spLocks noChangeArrowheads="1"/>
          </p:cNvSpPr>
          <p:nvPr/>
        </p:nvSpPr>
        <p:spPr bwMode="auto">
          <a:xfrm>
            <a:off x="805937" y="3643550"/>
            <a:ext cx="26413287" cy="1389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lang="es-ES_tradnl" altLang="es-ES" sz="3300" dirty="0" smtClean="0"/>
              <a:t>Yuroska González Pérez. </a:t>
            </a:r>
            <a:r>
              <a:rPr lang="es-ES_tradnl" altLang="es-ES" sz="3300" dirty="0" err="1" smtClean="0"/>
              <a:t>mail:yuroskag@gmail.com,Dunia</a:t>
            </a:r>
            <a:r>
              <a:rPr lang="es-ES_tradnl" altLang="es-ES" sz="3300" dirty="0" smtClean="0"/>
              <a:t> Escalona Sarmiento ,Danny </a:t>
            </a:r>
            <a:r>
              <a:rPr lang="es-ES_tradnl" altLang="es-ES" sz="3300" dirty="0" err="1" smtClean="0"/>
              <a:t>Liset</a:t>
            </a:r>
            <a:r>
              <a:rPr lang="es-ES_tradnl" altLang="es-ES" sz="3300" dirty="0" smtClean="0"/>
              <a:t> Fernández Batista, </a:t>
            </a:r>
            <a:r>
              <a:rPr lang="es-ES_tradnl" altLang="es-ES" sz="3300" dirty="0" err="1" smtClean="0"/>
              <a:t>Yilena</a:t>
            </a:r>
            <a:r>
              <a:rPr lang="es-ES_tradnl" altLang="es-ES" sz="3300" dirty="0" smtClean="0"/>
              <a:t> Mayte </a:t>
            </a:r>
            <a:r>
              <a:rPr lang="es-ES_tradnl" altLang="es-ES" sz="3300" dirty="0" err="1" smtClean="0"/>
              <a:t>Liy</a:t>
            </a:r>
            <a:r>
              <a:rPr lang="es-ES_tradnl" altLang="es-ES" sz="3300" dirty="0" smtClean="0"/>
              <a:t> Rodríguez, Rafael Chacón Martínez.</a:t>
            </a:r>
            <a:endParaRPr lang="es-ES" altLang="es-ES" sz="3300" dirty="0"/>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948847" y="5004246"/>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smtClean="0">
                <a:solidFill>
                  <a:schemeClr val="tx1"/>
                </a:solidFill>
                <a:latin typeface="Arial" panose="020B0604020202020204" pitchFamily="34" charset="0"/>
                <a:cs typeface="Arial" panose="020B0604020202020204" pitchFamily="34" charset="0"/>
              </a:rPr>
              <a:t>MÉTODO</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5121880" y="6583741"/>
            <a:ext cx="11924311" cy="8129871"/>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3600" dirty="0" smtClean="0"/>
              <a:t>Se realizó una investigación basada en un proyecto de desarrollo tecnológico en el campo de la educación médica, cuyo objeto de estudio fue el proceso enseñanza aprendizaje en la carrera de Licenciatura en enfermería. La investigación se realizó en los escenarios de la Filial de Ciencias Médicas de Holguín en el curso 2024. La muestra fue no probabilística intencional y quedó conformada por   9 profesores y 100 estudiantes. Se utilizaron métodos teóricos y empíricos. Se aplicó  cuestionario a profesores y estudiantes y entrevista a informantes claves. </a:t>
            </a:r>
            <a:r>
              <a:rPr lang="es-ES_tradnl" altLang="es-ES" sz="3600" dirty="0" smtClean="0"/>
              <a:t>Se utilizaron métodos estadísticos de frecuencia simple. Se tuvo en cuenta los principios éticos  para las investigaciones  con </a:t>
            </a:r>
            <a:r>
              <a:rPr lang="es-ES_tradnl" altLang="es-ES" sz="3600" smtClean="0"/>
              <a:t>seres humanos. </a:t>
            </a:r>
            <a:endParaRPr lang="es-ES_tradnl" altLang="es-ES" sz="3600"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92288" y="16569530"/>
            <a:ext cx="13165138" cy="10053475"/>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 altLang="es-ES" sz="3700" dirty="0" smtClean="0"/>
              <a:t>El 100 % de los profesores consideró de bien la motivación que genera en los estudiantes la orientación de los contenidos a través de las guías y consideran positiva la estructuración mediante tareas docentes y ejercicios que contribuyen a una mayor objetividad de los contenidos.</a:t>
            </a:r>
          </a:p>
          <a:p>
            <a:pPr algn="just" eaLnBrk="1" hangingPunct="1">
              <a:spcBef>
                <a:spcPct val="0"/>
              </a:spcBef>
              <a:buFontTx/>
              <a:buNone/>
              <a:defRPr/>
            </a:pPr>
            <a:r>
              <a:rPr lang="es-ES" altLang="es-ES" sz="3700" dirty="0" smtClean="0"/>
              <a:t>La totalidad de los estudiantes consideró que las guías son útiles para su preparación, mostraron motivación por la actividad y consideran que es una forma de aprender a estudiar y darle solución a los problemas.</a:t>
            </a:r>
          </a:p>
          <a:p>
            <a:pPr algn="just" eaLnBrk="1" hangingPunct="1">
              <a:spcBef>
                <a:spcPct val="0"/>
              </a:spcBef>
              <a:buFontTx/>
              <a:buNone/>
              <a:defRPr/>
            </a:pPr>
            <a:r>
              <a:rPr lang="es-ES" altLang="es-ES" sz="3700" dirty="0" smtClean="0"/>
              <a:t>En cuanto a la utilidad de las guías para el desarrollo de las actividades prácticas y teóricas es significativo destacar la similitud al existir coincidencia de aceptación  para ambas muestras estudiadas, el 100% la consideran buenas para las evaluaciones teóricas y  91 % de estudiantes y 89.9 % de profesores para las evaluaciones practicas</a:t>
            </a:r>
            <a:r>
              <a:rPr lang="es-ES" altLang="es-ES" sz="3700" dirty="0" smtClean="0"/>
              <a:t>.</a:t>
            </a:r>
            <a:r>
              <a:rPr lang="es-ES" altLang="es-ES" sz="3700" dirty="0" smtClean="0"/>
              <a:t>  </a:t>
            </a:r>
          </a:p>
          <a:p>
            <a:pPr algn="just" eaLnBrk="1" hangingPunct="1">
              <a:spcBef>
                <a:spcPct val="0"/>
              </a:spcBef>
              <a:buFontTx/>
              <a:buNone/>
              <a:defRPr/>
            </a:pPr>
            <a:r>
              <a:rPr lang="es-ES" altLang="es-ES" sz="3700" dirty="0" smtClean="0"/>
              <a:t> </a:t>
            </a:r>
            <a:endParaRPr lang="es-ES" altLang="es-ES" sz="3700" dirty="0"/>
          </a:p>
        </p:txBody>
      </p:sp>
      <p:sp>
        <p:nvSpPr>
          <p:cNvPr id="17" name="Text Box 17"/>
          <p:cNvSpPr txBox="1">
            <a:spLocks noChangeArrowheads="1"/>
          </p:cNvSpPr>
          <p:nvPr/>
        </p:nvSpPr>
        <p:spPr bwMode="auto">
          <a:xfrm>
            <a:off x="14653110" y="15121930"/>
            <a:ext cx="13502218" cy="10053475"/>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3700" dirty="0" smtClean="0"/>
              <a:t> </a:t>
            </a: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1224336" y="25848153"/>
            <a:ext cx="26354928" cy="1728119"/>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endParaRPr lang="es-ES" sz="4400" dirty="0" smtClean="0">
              <a:solidFill>
                <a:schemeClr val="tx1"/>
              </a:solidFill>
              <a:latin typeface="Arial" panose="020B0604020202020204" pitchFamily="34" charset="0"/>
              <a:cs typeface="Arial" panose="020B0604020202020204" pitchFamily="34" charset="0"/>
            </a:endParaRPr>
          </a:p>
          <a:p>
            <a:pPr algn="ctr" eaLnBrk="1" hangingPunct="1">
              <a:defRPr/>
            </a:pPr>
            <a:r>
              <a:rPr lang="es-ES" sz="4400" dirty="0" smtClean="0">
                <a:solidFill>
                  <a:schemeClr val="tx1"/>
                </a:solidFill>
                <a:latin typeface="Arial" panose="020B0604020202020204" pitchFamily="34" charset="0"/>
                <a:cs typeface="Arial" panose="020B0604020202020204" pitchFamily="34" charset="0"/>
              </a:rPr>
              <a:t>CONCLUSIONES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7484864"/>
            <a:ext cx="27320750" cy="2035896"/>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buNone/>
            </a:pPr>
            <a:r>
              <a:rPr lang="es-ES" sz="3600" dirty="0"/>
              <a:t>Se diseñaron  las guías para la orientación del trabajo independiente, mediante un  sistema de  tareas y ejercicios, para el logro de  las habilidades a alcanzar por los estudiantes en cada tema </a:t>
            </a:r>
            <a:r>
              <a:rPr lang="es-ES" sz="3600" dirty="0" smtClean="0"/>
              <a:t> del sistema circulatorio de </a:t>
            </a:r>
            <a:r>
              <a:rPr lang="es-ES" sz="3600" dirty="0"/>
              <a:t>la asignatura Sistema reproductor, circulatorio, respiratorio, renal.</a:t>
            </a:r>
          </a:p>
        </p:txBody>
      </p:sp>
      <p:sp>
        <p:nvSpPr>
          <p:cNvPr id="20" name="Text Box 15"/>
          <p:cNvSpPr txBox="1">
            <a:spLocks noChangeArrowheads="1"/>
          </p:cNvSpPr>
          <p:nvPr/>
        </p:nvSpPr>
        <p:spPr bwMode="auto">
          <a:xfrm>
            <a:off x="1224336" y="29520761"/>
            <a:ext cx="15409712"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648272" y="30747666"/>
            <a:ext cx="27867096" cy="4682774"/>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None/>
              <a:defRPr/>
            </a:pPr>
            <a:r>
              <a:rPr lang="es-ES" sz="2800" dirty="0" smtClean="0"/>
              <a:t>-</a:t>
            </a:r>
            <a:r>
              <a:rPr lang="es-ES" sz="2800" b="1" dirty="0" smtClean="0"/>
              <a:t>Vera Carrasco </a:t>
            </a:r>
            <a:r>
              <a:rPr lang="es-ES" sz="2800" b="1" dirty="0"/>
              <a:t>O</a:t>
            </a:r>
            <a:r>
              <a:rPr lang="es-ES" sz="2800" b="1" dirty="0" smtClean="0"/>
              <a:t>. </a:t>
            </a:r>
            <a:r>
              <a:rPr lang="es-ES" sz="2800" b="1" dirty="0"/>
              <a:t>La necesidad de cambios metodológicos en la enseñanza aprendizaje en las carreras de medicina. </a:t>
            </a:r>
            <a:r>
              <a:rPr lang="es-ES" sz="2800" b="1" dirty="0" err="1"/>
              <a:t>Cuad</a:t>
            </a:r>
            <a:r>
              <a:rPr lang="es-ES" sz="2800" b="1" dirty="0"/>
              <a:t>. - </a:t>
            </a:r>
            <a:r>
              <a:rPr lang="es-ES" sz="2800" b="1" dirty="0" err="1"/>
              <a:t>Hosp</a:t>
            </a:r>
            <a:r>
              <a:rPr lang="es-ES" sz="2800" b="1" dirty="0"/>
              <a:t>. </a:t>
            </a:r>
            <a:r>
              <a:rPr lang="es-ES" sz="2800" b="1" dirty="0" err="1"/>
              <a:t>Clín</a:t>
            </a:r>
            <a:r>
              <a:rPr lang="es-ES" sz="2800" b="1" dirty="0"/>
              <a:t>.  [Internet]. 2023  Jun [citado  2024  Abr  18];  64(1): 67-72. Disponible en: </a:t>
            </a:r>
            <a:r>
              <a:rPr lang="es-ES" sz="2800" b="1" u="sng" dirty="0">
                <a:hlinkClick r:id="rId2"/>
              </a:rPr>
              <a:t>http://</a:t>
            </a:r>
            <a:r>
              <a:rPr lang="es-ES" sz="2800" b="1" u="sng" dirty="0" smtClean="0">
                <a:hlinkClick r:id="rId2"/>
              </a:rPr>
              <a:t>www.scielo.org.bo/scielo.php?script=sci_arttext&amp;pid=S1652-67762023000100009&amp;lng=es</a:t>
            </a:r>
            <a:endParaRPr lang="es-ES" sz="2800" b="1" u="sng" dirty="0" smtClean="0"/>
          </a:p>
          <a:p>
            <a:pPr algn="just" eaLnBrk="1" hangingPunct="1">
              <a:spcBef>
                <a:spcPct val="0"/>
              </a:spcBef>
              <a:buNone/>
              <a:defRPr/>
            </a:pPr>
            <a:endParaRPr lang="es-ES_tradnl" altLang="es-ES" sz="2800" b="1" dirty="0"/>
          </a:p>
          <a:p>
            <a:pPr algn="just" eaLnBrk="1" hangingPunct="1">
              <a:spcBef>
                <a:spcPct val="0"/>
              </a:spcBef>
              <a:buNone/>
              <a:defRPr/>
            </a:pPr>
            <a:r>
              <a:rPr lang="es-ES" sz="2800" b="1" dirty="0" smtClean="0"/>
              <a:t>-Garriga </a:t>
            </a:r>
            <a:r>
              <a:rPr lang="es-ES" sz="2800" b="1" dirty="0"/>
              <a:t>Alfonso </a:t>
            </a:r>
            <a:r>
              <a:rPr lang="es-ES" sz="2800" b="1" dirty="0" smtClean="0"/>
              <a:t>NE, </a:t>
            </a:r>
            <a:r>
              <a:rPr lang="es-ES" sz="2800" b="1" dirty="0" err="1"/>
              <a:t>Salabert</a:t>
            </a:r>
            <a:r>
              <a:rPr lang="es-ES" sz="2800" b="1" dirty="0"/>
              <a:t> </a:t>
            </a:r>
            <a:r>
              <a:rPr lang="es-ES" sz="2800" b="1" dirty="0" err="1"/>
              <a:t>Tortoló</a:t>
            </a:r>
            <a:r>
              <a:rPr lang="es-ES" sz="2800" b="1" dirty="0"/>
              <a:t> </a:t>
            </a:r>
            <a:r>
              <a:rPr lang="es-ES" sz="2800" b="1" dirty="0" smtClean="0"/>
              <a:t>I, </a:t>
            </a:r>
            <a:r>
              <a:rPr lang="es-ES" sz="2800" b="1" dirty="0"/>
              <a:t>García Soto </a:t>
            </a:r>
            <a:r>
              <a:rPr lang="es-ES" sz="2800" b="1" dirty="0" smtClean="0"/>
              <a:t>J, </a:t>
            </a:r>
            <a:r>
              <a:rPr lang="es-ES" sz="2800" b="1" dirty="0" err="1"/>
              <a:t>Mestre</a:t>
            </a:r>
            <a:r>
              <a:rPr lang="es-ES" sz="2800" b="1" dirty="0"/>
              <a:t> Cárdenas </a:t>
            </a:r>
            <a:r>
              <a:rPr lang="es-ES" sz="2800" b="1" dirty="0" smtClean="0"/>
              <a:t>VA, </a:t>
            </a:r>
            <a:r>
              <a:rPr lang="es-ES" sz="2800" b="1" dirty="0"/>
              <a:t>Naipe Delgado </a:t>
            </a:r>
            <a:r>
              <a:rPr lang="es-ES" sz="2800" b="1" dirty="0" smtClean="0"/>
              <a:t>MC, </a:t>
            </a:r>
            <a:r>
              <a:rPr lang="es-ES" sz="2800" b="1" dirty="0"/>
              <a:t>Alfonso Prince </a:t>
            </a:r>
            <a:r>
              <a:rPr lang="es-ES" sz="2800" b="1" dirty="0" smtClean="0"/>
              <a:t>JC. </a:t>
            </a:r>
            <a:r>
              <a:rPr lang="es-ES" sz="2800" b="1" dirty="0"/>
              <a:t>Guías en función del trabajo independiente para estudiantes de las Ciencias Médicas. </a:t>
            </a:r>
            <a:r>
              <a:rPr lang="es-ES" sz="2800" b="1" dirty="0" err="1"/>
              <a:t>Rev.Med.Electrón</a:t>
            </a:r>
            <a:r>
              <a:rPr lang="es-ES" sz="2800" b="1" dirty="0"/>
              <a:t>.  [Internet]. </a:t>
            </a:r>
            <a:r>
              <a:rPr lang="es-ES" sz="2800" b="1" dirty="0" smtClean="0"/>
              <a:t>2022  </a:t>
            </a:r>
            <a:r>
              <a:rPr lang="es-ES" sz="2800" b="1" dirty="0"/>
              <a:t>Oct [citado  2024  Mar  04];  41(5): 1205-1216. Disponible en: http://scielo.sld.cu/scielo.php?script=sci_arttext&amp;pid=S1684-18242019000501205&amp;lng=es. </a:t>
            </a:r>
            <a:endParaRPr lang="es-ES" sz="2800" b="1" dirty="0" smtClean="0"/>
          </a:p>
          <a:p>
            <a:pPr algn="just" eaLnBrk="1" hangingPunct="1">
              <a:spcBef>
                <a:spcPct val="0"/>
              </a:spcBef>
              <a:buNone/>
              <a:defRPr/>
            </a:pPr>
            <a:r>
              <a:rPr lang="es-ES" sz="2800" b="1" dirty="0" smtClean="0"/>
              <a:t> </a:t>
            </a:r>
          </a:p>
          <a:p>
            <a:pPr algn="just" eaLnBrk="1" hangingPunct="1">
              <a:spcBef>
                <a:spcPct val="0"/>
              </a:spcBef>
              <a:buNone/>
              <a:defRPr/>
            </a:pPr>
            <a:r>
              <a:rPr lang="es-ES" sz="2800" b="1" dirty="0" smtClean="0"/>
              <a:t>-Baca </a:t>
            </a:r>
            <a:r>
              <a:rPr lang="es-ES" sz="2800" b="1" dirty="0"/>
              <a:t>C, Candelario S, Díaz C, et al. Estudio independiente en estudiantes de estomatología. </a:t>
            </a:r>
            <a:r>
              <a:rPr lang="es-ES" sz="2800" b="1" dirty="0" err="1"/>
              <a:t>Rev</a:t>
            </a:r>
            <a:r>
              <a:rPr lang="es-ES" sz="2800" b="1" dirty="0"/>
              <a:t> </a:t>
            </a:r>
            <a:r>
              <a:rPr lang="es-ES" sz="2800" b="1" dirty="0" err="1"/>
              <a:t>Estomat</a:t>
            </a:r>
            <a:r>
              <a:rPr lang="es-ES" sz="2800" b="1" dirty="0"/>
              <a:t> Herediana. 2022; 32(3):255-262. </a:t>
            </a:r>
            <a:r>
              <a:rPr lang="es-ES" sz="2800" b="1" u="sng" dirty="0">
                <a:hlinkClick r:id="rId3"/>
              </a:rPr>
              <a:t>http://www.scielo.org.pe/pdf/reh/v32n3/1019-4355-reh-32-03-255.pdf</a:t>
            </a:r>
            <a:endParaRPr lang="es-ES" sz="2800" b="1" dirty="0"/>
          </a:p>
          <a:p>
            <a:pPr eaLnBrk="1" hangingPunct="1">
              <a:spcBef>
                <a:spcPct val="0"/>
              </a:spcBef>
              <a:buNone/>
              <a:defRPr/>
            </a:pPr>
            <a:endParaRPr lang="es-ES" sz="2800" b="1"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 xmlns:a16="http://schemas.microsoft.com/office/drawing/2014/main" id="{DF0CFE15-3718-484A-87BD-CF986B9888A1}"/>
              </a:ext>
            </a:extLst>
          </p:cNvPr>
          <p:cNvSpPr/>
          <p:nvPr/>
        </p:nvSpPr>
        <p:spPr>
          <a:xfrm>
            <a:off x="805937" y="6430652"/>
            <a:ext cx="11017224" cy="3598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sz="3600" dirty="0" smtClean="0">
                <a:solidFill>
                  <a:schemeClr val="tx1"/>
                </a:solidFill>
                <a:latin typeface="Arial" pitchFamily="34" charset="0"/>
                <a:cs typeface="Arial" pitchFamily="34" charset="0"/>
              </a:rPr>
              <a:t>El trabajo independiente </a:t>
            </a:r>
            <a:r>
              <a:rPr lang="es-CU" sz="3600" dirty="0" smtClean="0">
                <a:solidFill>
                  <a:schemeClr val="tx1"/>
                </a:solidFill>
                <a:latin typeface="Arial" pitchFamily="34" charset="0"/>
                <a:cs typeface="Arial" pitchFamily="34" charset="0"/>
              </a:rPr>
              <a:t>contribuye </a:t>
            </a:r>
            <a:r>
              <a:rPr lang="es-CU" sz="3600" dirty="0" smtClean="0">
                <a:solidFill>
                  <a:schemeClr val="tx1"/>
                </a:solidFill>
                <a:latin typeface="Arial" pitchFamily="34" charset="0"/>
                <a:cs typeface="Arial" pitchFamily="34" charset="0"/>
              </a:rPr>
              <a:t>a la independencia cognoscitiva, es donde el estudiante alcanza mayor nivel de profundizacion, le otorga al profesor una funcion orientadora donde juegan un papel importante las guías de orientacion como elemento </a:t>
            </a:r>
            <a:r>
              <a:rPr lang="es-CU" sz="3600" dirty="0" smtClean="0">
                <a:solidFill>
                  <a:schemeClr val="tx1"/>
                </a:solidFill>
                <a:latin typeface="Arial" pitchFamily="34" charset="0"/>
                <a:cs typeface="Arial" pitchFamily="34" charset="0"/>
              </a:rPr>
              <a:t>didáctico </a:t>
            </a:r>
            <a:r>
              <a:rPr lang="es-CU" sz="3600" dirty="0" smtClean="0">
                <a:solidFill>
                  <a:schemeClr val="tx1"/>
                </a:solidFill>
                <a:latin typeface="Arial" pitchFamily="34" charset="0"/>
                <a:cs typeface="Arial" pitchFamily="34" charset="0"/>
              </a:rPr>
              <a:t>y motivador del aprendizaje</a:t>
            </a:r>
            <a:r>
              <a:rPr lang="es-CU" sz="3200" dirty="0" smtClean="0">
                <a:solidFill>
                  <a:schemeClr val="tx1"/>
                </a:solidFill>
                <a:latin typeface="Arial" pitchFamily="34" charset="0"/>
                <a:cs typeface="Arial" pitchFamily="34" charset="0"/>
              </a:rPr>
              <a:t>.  </a:t>
            </a:r>
            <a:endParaRPr lang="es-CU" sz="3200" dirty="0">
              <a:solidFill>
                <a:schemeClr val="tx1"/>
              </a:solidFill>
              <a:latin typeface="Arial" pitchFamily="34" charset="0"/>
              <a:cs typeface="Arial" pitchFamily="34" charset="0"/>
            </a:endParaRPr>
          </a:p>
        </p:txBody>
      </p:sp>
      <p:sp>
        <p:nvSpPr>
          <p:cNvPr id="3" name="Rectángulo 2">
            <a:extLst>
              <a:ext uri="{FF2B5EF4-FFF2-40B4-BE49-F238E27FC236}">
                <a16:creationId xmlns="" xmlns:a16="http://schemas.microsoft.com/office/drawing/2014/main" id="{7F55F91B-83D6-4CA8-99DF-1869EB100143}"/>
              </a:ext>
            </a:extLst>
          </p:cNvPr>
          <p:cNvSpPr/>
          <p:nvPr/>
        </p:nvSpPr>
        <p:spPr>
          <a:xfrm>
            <a:off x="720279" y="10587552"/>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smtClean="0">
                <a:solidFill>
                  <a:schemeClr val="tx1"/>
                </a:solidFill>
                <a:latin typeface="Arial" panose="020B0604020202020204" pitchFamily="34" charset="0"/>
                <a:cs typeface="Arial" panose="020B0604020202020204" pitchFamily="34" charset="0"/>
              </a:rPr>
              <a:t>OBJETIVO </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 xmlns:a16="http://schemas.microsoft.com/office/drawing/2014/main" id="{0D85E264-E6E7-4CF7-8D19-61BB5211464C}"/>
              </a:ext>
            </a:extLst>
          </p:cNvPr>
          <p:cNvSpPr/>
          <p:nvPr/>
        </p:nvSpPr>
        <p:spPr>
          <a:xfrm>
            <a:off x="720279" y="12231729"/>
            <a:ext cx="11089232" cy="25256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sz="3600" dirty="0" smtClean="0">
                <a:solidFill>
                  <a:schemeClr val="tx1"/>
                </a:solidFill>
                <a:latin typeface="Arial" pitchFamily="34" charset="0"/>
                <a:cs typeface="Arial" pitchFamily="34" charset="0"/>
              </a:rPr>
              <a:t>Diseñar un sistema de guías para la orientacion del trabajo independiente  del sistema circulatorio de los estudiantes de segundo año de la carrera de Licenciatura en enfermería. </a:t>
            </a:r>
            <a:endParaRPr lang="es-CU" sz="3600" dirty="0">
              <a:solidFill>
                <a:schemeClr val="tx1"/>
              </a:solidFill>
              <a:latin typeface="Arial" pitchFamily="34" charset="0"/>
              <a:cs typeface="Arial" pitchFamily="34" charset="0"/>
            </a:endParaRPr>
          </a:p>
        </p:txBody>
      </p:sp>
      <p:graphicFrame>
        <p:nvGraphicFramePr>
          <p:cNvPr id="8" name="7 Tabla"/>
          <p:cNvGraphicFramePr>
            <a:graphicFrameLocks noGrp="1"/>
          </p:cNvGraphicFramePr>
          <p:nvPr>
            <p:extLst>
              <p:ext uri="{D42A27DB-BD31-4B8C-83A1-F6EECF244321}">
                <p14:modId xmlns:p14="http://schemas.microsoft.com/office/powerpoint/2010/main" val="457429619"/>
              </p:ext>
            </p:extLst>
          </p:nvPr>
        </p:nvGraphicFramePr>
        <p:xfrm>
          <a:off x="15121881" y="21090778"/>
          <a:ext cx="12457384" cy="4858008"/>
        </p:xfrm>
        <a:graphic>
          <a:graphicData uri="http://schemas.openxmlformats.org/drawingml/2006/table">
            <a:tbl>
              <a:tblPr firstRow="1" firstCol="1" bandRow="1">
                <a:tableStyleId>{5C22544A-7EE6-4342-B048-85BDC9FD1C3A}</a:tableStyleId>
              </a:tblPr>
              <a:tblGrid>
                <a:gridCol w="5452840"/>
                <a:gridCol w="1442920"/>
                <a:gridCol w="902764"/>
                <a:gridCol w="1552954"/>
                <a:gridCol w="536407"/>
                <a:gridCol w="1109072"/>
                <a:gridCol w="1460427"/>
              </a:tblGrid>
              <a:tr h="894462">
                <a:tc>
                  <a:txBody>
                    <a:bodyPr/>
                    <a:lstStyle/>
                    <a:p>
                      <a:pPr>
                        <a:lnSpc>
                          <a:spcPct val="150000"/>
                        </a:lnSpc>
                        <a:spcAft>
                          <a:spcPts val="0"/>
                        </a:spcAft>
                      </a:pPr>
                      <a:r>
                        <a:rPr lang="es-ES" sz="2800" b="1" dirty="0">
                          <a:solidFill>
                            <a:schemeClr val="tx1"/>
                          </a:solidFill>
                          <a:effectLst/>
                        </a:rPr>
                        <a:t>Aspectos de la guía </a:t>
                      </a:r>
                      <a:endParaRPr lang="es-ES" sz="2800" b="1"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dirty="0">
                          <a:solidFill>
                            <a:schemeClr val="tx1"/>
                          </a:solidFill>
                          <a:effectLst/>
                        </a:rPr>
                        <a:t>Bien</a:t>
                      </a:r>
                      <a:endParaRPr lang="es-ES" sz="2000"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dirty="0">
                          <a:solidFill>
                            <a:schemeClr val="tx1"/>
                          </a:solidFill>
                          <a:effectLst/>
                        </a:rPr>
                        <a:t>%</a:t>
                      </a:r>
                      <a:endParaRPr lang="es-ES" sz="2000"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dirty="0">
                          <a:solidFill>
                            <a:schemeClr val="tx1"/>
                          </a:solidFill>
                          <a:effectLst/>
                        </a:rPr>
                        <a:t>Regular</a:t>
                      </a:r>
                      <a:endParaRPr lang="es-ES" sz="2000"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dirty="0">
                          <a:solidFill>
                            <a:schemeClr val="tx1"/>
                          </a:solidFill>
                          <a:effectLst/>
                        </a:rPr>
                        <a:t>%</a:t>
                      </a:r>
                      <a:endParaRPr lang="es-ES" sz="2000"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dirty="0">
                          <a:solidFill>
                            <a:schemeClr val="tx1"/>
                          </a:solidFill>
                          <a:effectLst/>
                        </a:rPr>
                        <a:t>Mal</a:t>
                      </a:r>
                      <a:endParaRPr lang="es-ES" sz="2000"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a:solidFill>
                            <a:schemeClr val="tx1"/>
                          </a:solidFill>
                          <a:effectLst/>
                        </a:rPr>
                        <a:t>%</a:t>
                      </a:r>
                      <a:endParaRPr lang="es-ES" sz="2000">
                        <a:solidFill>
                          <a:schemeClr val="tx1"/>
                        </a:solidFill>
                        <a:effectLst/>
                        <a:latin typeface="Times New Roman"/>
                        <a:ea typeface="Times New Roman"/>
                      </a:endParaRPr>
                    </a:p>
                  </a:txBody>
                  <a:tcPr marL="68580" marR="68580" marT="0" marB="0"/>
                </a:tc>
              </a:tr>
              <a:tr h="894462">
                <a:tc>
                  <a:txBody>
                    <a:bodyPr/>
                    <a:lstStyle/>
                    <a:p>
                      <a:pPr algn="just">
                        <a:lnSpc>
                          <a:spcPct val="150000"/>
                        </a:lnSpc>
                        <a:spcAft>
                          <a:spcPts val="0"/>
                        </a:spcAft>
                      </a:pPr>
                      <a:r>
                        <a:rPr lang="es-ES" sz="2800" b="1" dirty="0">
                          <a:solidFill>
                            <a:schemeClr val="tx1"/>
                          </a:solidFill>
                          <a:effectLst/>
                        </a:rPr>
                        <a:t>Objetividad de los contenidos</a:t>
                      </a:r>
                      <a:endParaRPr lang="es-ES" sz="2800" b="1"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92</a:t>
                      </a:r>
                      <a:endParaRPr lang="es-ES" sz="2000" b="1"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92</a:t>
                      </a:r>
                      <a:endParaRPr lang="es-ES" sz="2000" b="1"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solidFill>
                            <a:schemeClr val="tx1"/>
                          </a:solidFill>
                          <a:effectLst/>
                          <a:latin typeface="Arial" pitchFamily="34" charset="0"/>
                          <a:cs typeface="Arial" pitchFamily="34" charset="0"/>
                        </a:rPr>
                        <a:t>8</a:t>
                      </a:r>
                      <a:endParaRPr lang="es-ES" sz="2000" b="1">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8</a:t>
                      </a:r>
                      <a:endParaRPr lang="es-ES" sz="2000" b="1"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0</a:t>
                      </a:r>
                      <a:endParaRPr lang="es-ES" sz="2000" b="1"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0</a:t>
                      </a:r>
                      <a:endParaRPr lang="es-ES" sz="2000" b="1" dirty="0">
                        <a:solidFill>
                          <a:schemeClr val="tx1"/>
                        </a:solidFill>
                        <a:effectLst/>
                        <a:latin typeface="Arial" pitchFamily="34" charset="0"/>
                        <a:ea typeface="Times New Roman"/>
                        <a:cs typeface="Arial" pitchFamily="34" charset="0"/>
                      </a:endParaRPr>
                    </a:p>
                  </a:txBody>
                  <a:tcPr marL="68580" marR="68580" marT="0" marB="0"/>
                </a:tc>
              </a:tr>
              <a:tr h="894462">
                <a:tc>
                  <a:txBody>
                    <a:bodyPr/>
                    <a:lstStyle/>
                    <a:p>
                      <a:pPr algn="just">
                        <a:lnSpc>
                          <a:spcPct val="150000"/>
                        </a:lnSpc>
                        <a:spcAft>
                          <a:spcPts val="0"/>
                        </a:spcAft>
                      </a:pPr>
                      <a:r>
                        <a:rPr lang="es-ES" sz="2800" b="1" dirty="0">
                          <a:solidFill>
                            <a:schemeClr val="tx1"/>
                          </a:solidFill>
                          <a:effectLst/>
                        </a:rPr>
                        <a:t>Motivación</a:t>
                      </a:r>
                      <a:endParaRPr lang="es-ES" sz="2800" b="1"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100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100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r>
              <a:tr h="894462">
                <a:tc>
                  <a:txBody>
                    <a:bodyPr/>
                    <a:lstStyle/>
                    <a:p>
                      <a:pPr algn="just">
                        <a:lnSpc>
                          <a:spcPct val="150000"/>
                        </a:lnSpc>
                        <a:spcAft>
                          <a:spcPts val="0"/>
                        </a:spcAft>
                      </a:pPr>
                      <a:r>
                        <a:rPr lang="es-ES" sz="2800" b="1" dirty="0">
                          <a:solidFill>
                            <a:schemeClr val="tx1"/>
                          </a:solidFill>
                          <a:effectLst/>
                        </a:rPr>
                        <a:t>Estructuración por tareas y ejercicios</a:t>
                      </a:r>
                      <a:endParaRPr lang="es-ES" sz="2800" b="1" dirty="0">
                        <a:solidFill>
                          <a:schemeClr val="tx1"/>
                        </a:solidFill>
                        <a:effectLst/>
                        <a:latin typeface="Times New Roman"/>
                        <a:ea typeface="Times New Roman"/>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91</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91</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9</a:t>
                      </a:r>
                      <a:endParaRPr lang="es-ES" sz="2000" b="1" dirty="0">
                        <a:effectLst/>
                        <a:latin typeface="Arial" pitchFamily="34" charset="0"/>
                        <a:ea typeface="Times New Roman"/>
                        <a:cs typeface="Arial" pitchFamily="34" charset="0"/>
                      </a:endParaRPr>
                    </a:p>
                  </a:txBody>
                  <a:tcPr marL="68580" marR="68580" marT="0" marB="0"/>
                </a:tc>
                <a:tc>
                  <a:txBody>
                    <a:bodyPr/>
                    <a:lstStyle/>
                    <a:p>
                      <a:pPr>
                        <a:lnSpc>
                          <a:spcPct val="150000"/>
                        </a:lnSpc>
                        <a:spcAft>
                          <a:spcPts val="0"/>
                        </a:spcAft>
                      </a:pPr>
                      <a:r>
                        <a:rPr lang="es-ES" sz="2000" b="1" dirty="0">
                          <a:effectLst/>
                          <a:latin typeface="Arial" pitchFamily="34" charset="0"/>
                          <a:cs typeface="Arial" pitchFamily="34" charset="0"/>
                        </a:rPr>
                        <a:t>9</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r>
              <a:tr h="894462">
                <a:tc>
                  <a:txBody>
                    <a:bodyPr/>
                    <a:lstStyle/>
                    <a:p>
                      <a:pPr algn="just">
                        <a:lnSpc>
                          <a:spcPct val="150000"/>
                        </a:lnSpc>
                        <a:spcAft>
                          <a:spcPts val="0"/>
                        </a:spcAft>
                      </a:pPr>
                      <a:r>
                        <a:rPr lang="es-ES" sz="2800" b="1" dirty="0">
                          <a:solidFill>
                            <a:schemeClr val="tx1"/>
                          </a:solidFill>
                          <a:effectLst/>
                        </a:rPr>
                        <a:t>Utilización de la guía</a:t>
                      </a:r>
                      <a:endParaRPr lang="es-ES" sz="2800" b="1" dirty="0">
                        <a:solidFill>
                          <a:schemeClr val="tx1"/>
                        </a:solidFill>
                        <a:effectLst/>
                        <a:latin typeface="Times New Roman"/>
                        <a:ea typeface="Times New Roman"/>
                      </a:endParaRPr>
                    </a:p>
                  </a:txBody>
                  <a:tcPr marL="68580" marR="68580" marT="0" marB="0"/>
                </a:tc>
                <a:tc>
                  <a:txBody>
                    <a:bodyPr/>
                    <a:lstStyle/>
                    <a:p>
                      <a:pPr>
                        <a:lnSpc>
                          <a:spcPct val="150000"/>
                        </a:lnSpc>
                        <a:spcAft>
                          <a:spcPts val="0"/>
                        </a:spcAft>
                      </a:pPr>
                      <a:r>
                        <a:rPr lang="es-ES" sz="2000" b="1">
                          <a:effectLst/>
                          <a:latin typeface="Arial" pitchFamily="34" charset="0"/>
                          <a:cs typeface="Arial" pitchFamily="34" charset="0"/>
                        </a:rPr>
                        <a:t>      100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100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r>
            </a:tbl>
          </a:graphicData>
        </a:graphic>
      </p:graphicFrame>
      <p:sp>
        <p:nvSpPr>
          <p:cNvPr id="9" name="Rectangle 1"/>
          <p:cNvSpPr>
            <a:spLocks noChangeArrowheads="1"/>
          </p:cNvSpPr>
          <p:nvPr/>
        </p:nvSpPr>
        <p:spPr bwMode="auto">
          <a:xfrm>
            <a:off x="15337904" y="18951732"/>
            <a:ext cx="12241360" cy="2139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1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100" b="1" dirty="0">
              <a:solidFill>
                <a:srgbClr val="000000"/>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1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1100" b="1" dirty="0">
              <a:solidFill>
                <a:srgbClr val="000000"/>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1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ES" sz="2000" b="1" dirty="0">
              <a:solidFill>
                <a:srgbClr val="000000"/>
              </a:solidFill>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Cuadro 2. Valoración de los estudiantes sobre los aspectos de las guías  y cómo contribuyen a incrementar la calidad de la preparación.</a:t>
            </a:r>
            <a:endParaRPr kumimoji="0" lang="es-E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800" b="1"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9 Tabla"/>
          <p:cNvGraphicFramePr>
            <a:graphicFrameLocks noGrp="1"/>
          </p:cNvGraphicFramePr>
          <p:nvPr>
            <p:extLst>
              <p:ext uri="{D42A27DB-BD31-4B8C-83A1-F6EECF244321}">
                <p14:modId xmlns:p14="http://schemas.microsoft.com/office/powerpoint/2010/main" val="3475913085"/>
              </p:ext>
            </p:extLst>
          </p:nvPr>
        </p:nvGraphicFramePr>
        <p:xfrm>
          <a:off x="15337904" y="16172857"/>
          <a:ext cx="12241360" cy="3812075"/>
        </p:xfrm>
        <a:graphic>
          <a:graphicData uri="http://schemas.openxmlformats.org/drawingml/2006/table">
            <a:tbl>
              <a:tblPr firstRow="1" firstCol="1" bandRow="1">
                <a:tableStyleId>{5C22544A-7EE6-4342-B048-85BDC9FD1C3A}</a:tableStyleId>
              </a:tblPr>
              <a:tblGrid>
                <a:gridCol w="6063094"/>
                <a:gridCol w="794804"/>
                <a:gridCol w="1205321"/>
                <a:gridCol w="1205321"/>
                <a:gridCol w="895154"/>
                <a:gridCol w="1038833"/>
                <a:gridCol w="1038833"/>
              </a:tblGrid>
              <a:tr h="652743">
                <a:tc rowSpan="2">
                  <a:txBody>
                    <a:bodyPr/>
                    <a:lstStyle/>
                    <a:p>
                      <a:pPr>
                        <a:lnSpc>
                          <a:spcPct val="150000"/>
                        </a:lnSpc>
                        <a:spcAft>
                          <a:spcPts val="0"/>
                        </a:spcAft>
                      </a:pPr>
                      <a:r>
                        <a:rPr lang="es-ES" sz="2800" dirty="0">
                          <a:solidFill>
                            <a:schemeClr val="tx1"/>
                          </a:solidFill>
                          <a:effectLst/>
                          <a:latin typeface="Arial" pitchFamily="34" charset="0"/>
                          <a:cs typeface="Arial" pitchFamily="34" charset="0"/>
                        </a:rPr>
                        <a:t>Aspectos de la guía </a:t>
                      </a:r>
                      <a:endParaRPr lang="es-ES" sz="2800" dirty="0">
                        <a:solidFill>
                          <a:schemeClr val="tx1"/>
                        </a:solidFill>
                        <a:effectLst/>
                        <a:latin typeface="Arial" pitchFamily="34" charset="0"/>
                        <a:ea typeface="Times New Roman"/>
                        <a:cs typeface="Arial" pitchFamily="34" charset="0"/>
                      </a:endParaRPr>
                    </a:p>
                  </a:txBody>
                  <a:tcPr marL="68580" marR="68580" marT="0" marB="0"/>
                </a:tc>
                <a:tc gridSpan="6">
                  <a:txBody>
                    <a:bodyPr/>
                    <a:lstStyle/>
                    <a:p>
                      <a:pPr algn="ctr">
                        <a:lnSpc>
                          <a:spcPct val="150000"/>
                        </a:lnSpc>
                        <a:spcAft>
                          <a:spcPts val="0"/>
                        </a:spcAft>
                      </a:pPr>
                      <a:r>
                        <a:rPr lang="es-ES" sz="2000" b="1" dirty="0">
                          <a:solidFill>
                            <a:schemeClr val="tx1"/>
                          </a:solidFill>
                          <a:effectLst/>
                          <a:latin typeface="Arial" pitchFamily="34" charset="0"/>
                          <a:cs typeface="Arial" pitchFamily="34" charset="0"/>
                        </a:rPr>
                        <a:t>Profesores de la Asignatura</a:t>
                      </a:r>
                      <a:endParaRPr lang="es-ES" sz="2000" b="1" dirty="0">
                        <a:solidFill>
                          <a:schemeClr val="tx1"/>
                        </a:solidFill>
                        <a:effectLst/>
                        <a:latin typeface="Arial" pitchFamily="34" charset="0"/>
                        <a:ea typeface="Times New Roman"/>
                        <a:cs typeface="Arial" pitchFamily="34" charset="0"/>
                      </a:endParaRPr>
                    </a:p>
                  </a:txBody>
                  <a:tcPr marL="68580" marR="68580" marT="0" marB="0"/>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tr>
              <a:tr h="652743">
                <a:tc vMerge="1">
                  <a:txBody>
                    <a:bodyPr/>
                    <a:lstStyle/>
                    <a:p>
                      <a:endParaRPr lang="es-ES"/>
                    </a:p>
                  </a:txBody>
                  <a:tcPr/>
                </a:tc>
                <a:tc>
                  <a:txBody>
                    <a:bodyPr/>
                    <a:lstStyle/>
                    <a:p>
                      <a:pPr algn="ctr">
                        <a:lnSpc>
                          <a:spcPct val="150000"/>
                        </a:lnSpc>
                        <a:spcAft>
                          <a:spcPts val="0"/>
                        </a:spcAft>
                      </a:pPr>
                      <a:r>
                        <a:rPr lang="es-ES" sz="2000" b="1" dirty="0">
                          <a:effectLst/>
                          <a:latin typeface="Arial" pitchFamily="34" charset="0"/>
                          <a:cs typeface="Arial" pitchFamily="34" charset="0"/>
                        </a:rPr>
                        <a:t>Bien</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Regular</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Mal</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a:t>
                      </a:r>
                      <a:endParaRPr lang="es-ES" sz="2000" b="1">
                        <a:effectLst/>
                        <a:latin typeface="Arial" pitchFamily="34" charset="0"/>
                        <a:ea typeface="Times New Roman"/>
                        <a:cs typeface="Arial" pitchFamily="34" charset="0"/>
                      </a:endParaRPr>
                    </a:p>
                  </a:txBody>
                  <a:tcPr marL="68580" marR="68580" marT="0" marB="0"/>
                </a:tc>
              </a:tr>
              <a:tr h="652743">
                <a:tc>
                  <a:txBody>
                    <a:bodyPr/>
                    <a:lstStyle/>
                    <a:p>
                      <a:pPr algn="just">
                        <a:lnSpc>
                          <a:spcPct val="150000"/>
                        </a:lnSpc>
                        <a:spcAft>
                          <a:spcPts val="0"/>
                        </a:spcAft>
                      </a:pPr>
                      <a:r>
                        <a:rPr lang="es-ES" sz="2800" dirty="0">
                          <a:solidFill>
                            <a:schemeClr val="tx1"/>
                          </a:solidFill>
                          <a:effectLst/>
                          <a:latin typeface="Arial" pitchFamily="34" charset="0"/>
                          <a:cs typeface="Arial" pitchFamily="34" charset="0"/>
                        </a:rPr>
                        <a:t>Motivación</a:t>
                      </a:r>
                      <a:endParaRPr lang="es-ES" sz="2800"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9</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100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r>
              <a:tr h="1018621">
                <a:tc>
                  <a:txBody>
                    <a:bodyPr/>
                    <a:lstStyle/>
                    <a:p>
                      <a:pPr algn="just">
                        <a:lnSpc>
                          <a:spcPct val="150000"/>
                        </a:lnSpc>
                        <a:spcAft>
                          <a:spcPts val="0"/>
                        </a:spcAft>
                      </a:pPr>
                      <a:r>
                        <a:rPr lang="es-ES" sz="2800" dirty="0">
                          <a:solidFill>
                            <a:schemeClr val="tx1"/>
                          </a:solidFill>
                          <a:effectLst/>
                          <a:latin typeface="Arial" pitchFamily="34" charset="0"/>
                          <a:cs typeface="Arial" pitchFamily="34" charset="0"/>
                        </a:rPr>
                        <a:t>Estructuración por tareas y ejercicios</a:t>
                      </a:r>
                      <a:endParaRPr lang="es-ES" sz="2800"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8</a:t>
                      </a:r>
                      <a:endParaRPr lang="es-ES" sz="2000" b="1">
                        <a:effectLst/>
                        <a:latin typeface="Arial" pitchFamily="34" charset="0"/>
                        <a:ea typeface="Times New Roman"/>
                        <a:cs typeface="Arial" pitchFamily="34" charset="0"/>
                      </a:endParaRPr>
                    </a:p>
                  </a:txBody>
                  <a:tcPr marL="68580" marR="68580" marT="0" marB="0"/>
                </a:tc>
                <a:tc>
                  <a:txBody>
                    <a:bodyPr/>
                    <a:lstStyle/>
                    <a:p>
                      <a:pPr>
                        <a:lnSpc>
                          <a:spcPct val="150000"/>
                        </a:lnSpc>
                        <a:spcAft>
                          <a:spcPts val="0"/>
                        </a:spcAft>
                      </a:pPr>
                      <a:r>
                        <a:rPr lang="es-ES" sz="2000" b="1" dirty="0" smtClean="0">
                          <a:effectLst/>
                          <a:latin typeface="Arial" pitchFamily="34" charset="0"/>
                          <a:cs typeface="Arial" pitchFamily="34" charset="0"/>
                        </a:rPr>
                        <a:t>    88.9</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1</a:t>
                      </a:r>
                      <a:endParaRPr lang="es-ES" sz="2000" b="1" dirty="0">
                        <a:effectLst/>
                        <a:latin typeface="Arial" pitchFamily="34" charset="0"/>
                        <a:ea typeface="Times New Roman"/>
                        <a:cs typeface="Arial" pitchFamily="34" charset="0"/>
                      </a:endParaRPr>
                    </a:p>
                  </a:txBody>
                  <a:tcPr marL="68580" marR="68580" marT="0" marB="0"/>
                </a:tc>
                <a:tc>
                  <a:txBody>
                    <a:bodyPr/>
                    <a:lstStyle/>
                    <a:p>
                      <a:pPr>
                        <a:lnSpc>
                          <a:spcPct val="150000"/>
                        </a:lnSpc>
                        <a:spcAft>
                          <a:spcPts val="0"/>
                        </a:spcAft>
                      </a:pPr>
                      <a:r>
                        <a:rPr lang="es-ES" sz="2000" b="1" dirty="0">
                          <a:effectLst/>
                          <a:latin typeface="Arial" pitchFamily="34" charset="0"/>
                          <a:cs typeface="Arial" pitchFamily="34" charset="0"/>
                        </a:rPr>
                        <a:t>11.1</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0</a:t>
                      </a:r>
                      <a:endParaRPr lang="es-ES" sz="2000" b="1">
                        <a:effectLst/>
                        <a:latin typeface="Arial" pitchFamily="34" charset="0"/>
                        <a:ea typeface="Times New Roman"/>
                        <a:cs typeface="Arial" pitchFamily="34" charset="0"/>
                      </a:endParaRPr>
                    </a:p>
                  </a:txBody>
                  <a:tcPr marL="68580" marR="68580" marT="0" marB="0"/>
                </a:tc>
              </a:tr>
              <a:tr h="652743">
                <a:tc>
                  <a:txBody>
                    <a:bodyPr/>
                    <a:lstStyle/>
                    <a:p>
                      <a:pPr algn="just">
                        <a:lnSpc>
                          <a:spcPct val="150000"/>
                        </a:lnSpc>
                        <a:spcAft>
                          <a:spcPts val="0"/>
                        </a:spcAft>
                      </a:pPr>
                      <a:r>
                        <a:rPr lang="es-ES" sz="2800" dirty="0">
                          <a:solidFill>
                            <a:schemeClr val="tx1"/>
                          </a:solidFill>
                          <a:effectLst/>
                          <a:latin typeface="Arial" pitchFamily="34" charset="0"/>
                          <a:cs typeface="Arial" pitchFamily="34" charset="0"/>
                        </a:rPr>
                        <a:t>Objetividad de los contenidos</a:t>
                      </a:r>
                      <a:endParaRPr lang="es-ES" sz="2800" dirty="0">
                        <a:solidFill>
                          <a:schemeClr val="tx1"/>
                        </a:solidFill>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8</a:t>
                      </a:r>
                      <a:endParaRPr lang="es-ES" sz="2000" b="1">
                        <a:effectLst/>
                        <a:latin typeface="Arial" pitchFamily="34" charset="0"/>
                        <a:ea typeface="Times New Roman"/>
                        <a:cs typeface="Arial" pitchFamily="34" charset="0"/>
                      </a:endParaRPr>
                    </a:p>
                  </a:txBody>
                  <a:tcPr marL="68580" marR="68580" marT="0" marB="0"/>
                </a:tc>
                <a:tc>
                  <a:txBody>
                    <a:bodyPr/>
                    <a:lstStyle/>
                    <a:p>
                      <a:pPr>
                        <a:lnSpc>
                          <a:spcPct val="150000"/>
                        </a:lnSpc>
                        <a:spcAft>
                          <a:spcPts val="0"/>
                        </a:spcAft>
                      </a:pPr>
                      <a:r>
                        <a:rPr lang="es-ES" sz="2000" b="1" dirty="0" smtClean="0">
                          <a:effectLst/>
                          <a:latin typeface="Arial" pitchFamily="34" charset="0"/>
                          <a:cs typeface="Arial" pitchFamily="34" charset="0"/>
                        </a:rPr>
                        <a:t>   88.9</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a:effectLst/>
                          <a:latin typeface="Arial" pitchFamily="34" charset="0"/>
                          <a:cs typeface="Arial" pitchFamily="34" charset="0"/>
                        </a:rPr>
                        <a:t>1</a:t>
                      </a:r>
                      <a:endParaRPr lang="es-ES" sz="2000" b="1">
                        <a:effectLst/>
                        <a:latin typeface="Arial" pitchFamily="34" charset="0"/>
                        <a:ea typeface="Times New Roman"/>
                        <a:cs typeface="Arial" pitchFamily="34" charset="0"/>
                      </a:endParaRPr>
                    </a:p>
                  </a:txBody>
                  <a:tcPr marL="68580" marR="68580" marT="0" marB="0"/>
                </a:tc>
                <a:tc>
                  <a:txBody>
                    <a:bodyPr/>
                    <a:lstStyle/>
                    <a:p>
                      <a:pPr>
                        <a:lnSpc>
                          <a:spcPct val="150000"/>
                        </a:lnSpc>
                        <a:spcAft>
                          <a:spcPts val="0"/>
                        </a:spcAft>
                      </a:pPr>
                      <a:r>
                        <a:rPr lang="es-ES" sz="2000" b="1" dirty="0">
                          <a:effectLst/>
                          <a:latin typeface="Arial" pitchFamily="34" charset="0"/>
                          <a:cs typeface="Arial" pitchFamily="34" charset="0"/>
                        </a:rPr>
                        <a:t>11.1</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c>
                  <a:txBody>
                    <a:bodyPr/>
                    <a:lstStyle/>
                    <a:p>
                      <a:pPr algn="ctr">
                        <a:lnSpc>
                          <a:spcPct val="150000"/>
                        </a:lnSpc>
                        <a:spcAft>
                          <a:spcPts val="0"/>
                        </a:spcAft>
                      </a:pPr>
                      <a:r>
                        <a:rPr lang="es-ES" sz="2000" b="1" dirty="0">
                          <a:effectLst/>
                          <a:latin typeface="Arial" pitchFamily="34" charset="0"/>
                          <a:cs typeface="Arial" pitchFamily="34" charset="0"/>
                        </a:rPr>
                        <a:t>0</a:t>
                      </a:r>
                      <a:endParaRPr lang="es-ES" sz="2000" b="1" dirty="0">
                        <a:effectLst/>
                        <a:latin typeface="Arial" pitchFamily="34" charset="0"/>
                        <a:ea typeface="Times New Roman"/>
                        <a:cs typeface="Arial" pitchFamily="34" charset="0"/>
                      </a:endParaRPr>
                    </a:p>
                  </a:txBody>
                  <a:tcPr marL="68580" marR="68580" marT="0" marB="0"/>
                </a:tc>
              </a:tr>
            </a:tbl>
          </a:graphicData>
        </a:graphic>
      </p:graphicFrame>
      <p:sp>
        <p:nvSpPr>
          <p:cNvPr id="13" name="Rectangle 2"/>
          <p:cNvSpPr>
            <a:spLocks noChangeArrowheads="1"/>
          </p:cNvSpPr>
          <p:nvPr/>
        </p:nvSpPr>
        <p:spPr bwMode="auto">
          <a:xfrm>
            <a:off x="15121880" y="15209080"/>
            <a:ext cx="12991158" cy="1107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smtClean="0">
                <a:ln>
                  <a:noFill/>
                </a:ln>
                <a:solidFill>
                  <a:srgbClr val="000000"/>
                </a:solidFill>
                <a:effectLst/>
                <a:latin typeface="Arial" pitchFamily="34" charset="0"/>
                <a:ea typeface="Arial" pitchFamily="34" charset="0"/>
                <a:cs typeface="Arial" pitchFamily="34" charset="0"/>
              </a:rPr>
              <a:t>Cuadro 1. Valoración profesoral sobre los aspectos metodológicos de las guías y como contribuyen a incrementar la calidad de la preparación de los  estudiante.</a:t>
            </a:r>
            <a:endParaRPr kumimoji="0" lang="es-ES"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1"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708</Words>
  <Application>Microsoft Office PowerPoint</Application>
  <PresentationFormat>Personalizado</PresentationFormat>
  <Paragraphs>110</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DR</cp:lastModifiedBy>
  <cp:revision>31</cp:revision>
  <dcterms:created xsi:type="dcterms:W3CDTF">2015-12-19T20:13:13Z</dcterms:created>
  <dcterms:modified xsi:type="dcterms:W3CDTF">2025-04-05T02:49:41Z</dcterms:modified>
</cp:coreProperties>
</file>