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69" r:id="rId3"/>
  </p:sldIdLst>
  <p:sldSz cy="36004500" cx="28803600"/>
  <p:notesSz cx="6858000" cy="9144000"/>
  <p:defaultTextStyle>
    <a:defPPr>
      <a:defRPr lang="es-ES"/>
    </a:defPPr>
    <a:lvl1pPr algn="l" defTabSz="3703320" eaLnBrk="1" hangingPunct="1" latinLnBrk="0" marL="0" rtl="0">
      <a:defRPr sz="7300" kern="1200">
        <a:solidFill>
          <a:schemeClr val="tx1"/>
        </a:solidFill>
        <a:latin typeface="+mn-lt"/>
        <a:ea typeface="+mn-ea"/>
        <a:cs typeface="+mn-cs"/>
      </a:defRPr>
    </a:lvl1pPr>
    <a:lvl2pPr algn="l" defTabSz="3703320" eaLnBrk="1" hangingPunct="1" latinLnBrk="0" marL="1851660" rtl="0">
      <a:defRPr sz="7300" kern="1200">
        <a:solidFill>
          <a:schemeClr val="tx1"/>
        </a:solidFill>
        <a:latin typeface="+mn-lt"/>
        <a:ea typeface="+mn-ea"/>
        <a:cs typeface="+mn-cs"/>
      </a:defRPr>
    </a:lvl2pPr>
    <a:lvl3pPr algn="l" defTabSz="3703320" eaLnBrk="1" hangingPunct="1" latinLnBrk="0" marL="3703320" rtl="0">
      <a:defRPr sz="7300" kern="1200">
        <a:solidFill>
          <a:schemeClr val="tx1"/>
        </a:solidFill>
        <a:latin typeface="+mn-lt"/>
        <a:ea typeface="+mn-ea"/>
        <a:cs typeface="+mn-cs"/>
      </a:defRPr>
    </a:lvl3pPr>
    <a:lvl4pPr algn="l" defTabSz="3703320" eaLnBrk="1" hangingPunct="1" latinLnBrk="0" marL="5554980" rtl="0">
      <a:defRPr sz="7300" kern="1200">
        <a:solidFill>
          <a:schemeClr val="tx1"/>
        </a:solidFill>
        <a:latin typeface="+mn-lt"/>
        <a:ea typeface="+mn-ea"/>
        <a:cs typeface="+mn-cs"/>
      </a:defRPr>
    </a:lvl4pPr>
    <a:lvl5pPr algn="l" defTabSz="3703320" eaLnBrk="1" hangingPunct="1" latinLnBrk="0" marL="7406640" rtl="0">
      <a:defRPr sz="7300" kern="1200">
        <a:solidFill>
          <a:schemeClr val="tx1"/>
        </a:solidFill>
        <a:latin typeface="+mn-lt"/>
        <a:ea typeface="+mn-ea"/>
        <a:cs typeface="+mn-cs"/>
      </a:defRPr>
    </a:lvl5pPr>
    <a:lvl6pPr algn="l" defTabSz="3703320" eaLnBrk="1" hangingPunct="1" latinLnBrk="0" marL="9258300" rtl="0">
      <a:defRPr sz="7300" kern="1200">
        <a:solidFill>
          <a:schemeClr val="tx1"/>
        </a:solidFill>
        <a:latin typeface="+mn-lt"/>
        <a:ea typeface="+mn-ea"/>
        <a:cs typeface="+mn-cs"/>
      </a:defRPr>
    </a:lvl6pPr>
    <a:lvl7pPr algn="l" defTabSz="3703320" eaLnBrk="1" hangingPunct="1" latinLnBrk="0" marL="11109960" rtl="0">
      <a:defRPr sz="7300" kern="1200">
        <a:solidFill>
          <a:schemeClr val="tx1"/>
        </a:solidFill>
        <a:latin typeface="+mn-lt"/>
        <a:ea typeface="+mn-ea"/>
        <a:cs typeface="+mn-cs"/>
      </a:defRPr>
    </a:lvl7pPr>
    <a:lvl8pPr algn="l" defTabSz="3703320" eaLnBrk="1" hangingPunct="1" latinLnBrk="0" marL="12961620" rtl="0">
      <a:defRPr sz="7300" kern="1200">
        <a:solidFill>
          <a:schemeClr val="tx1"/>
        </a:solidFill>
        <a:latin typeface="+mn-lt"/>
        <a:ea typeface="+mn-ea"/>
        <a:cs typeface="+mn-cs"/>
      </a:defRPr>
    </a:lvl8pPr>
    <a:lvl9pPr algn="l" defTabSz="3703320" eaLnBrk="1" hangingPunct="1" latinLnBrk="0" marL="14813280" rtl="0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3178" autoAdjust="0"/>
  </p:normalViewPr>
  <p:slideViewPr>
    <p:cSldViewPr>
      <p:cViewPr>
        <p:scale>
          <a:sx n="68" d="100"/>
          <a:sy n="68" d="100"/>
        </p:scale>
        <p:origin x="48" y="48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048659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8F3CE8F8-F127-4B3B-BF14-C80E9E68C1D9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60" name="Marcador de imagen de diapositiva 3"/>
          <p:cNvSpPr>
            <a:spLocks noChangeAspect="1" noRot="1" noGrp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s-ES"/>
          </a:p>
        </p:txBody>
      </p:sp>
      <p:sp>
        <p:nvSpPr>
          <p:cNvPr id="1048661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48662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048663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70EC5E8-5EAB-4C89-B95D-DDA4CF5A5CA0}" type="slidenum">
              <a:rPr lang="es-ES" smtClean="0"/>
              <a:t>‹Nº›</a:t>
            </a:fld>
            <a:endParaRPr lang="es-E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Marcador de imagen de diapositiva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s-ES" u="sng"/>
          </a:p>
        </p:txBody>
      </p:sp>
      <p:sp>
        <p:nvSpPr>
          <p:cNvPr id="104860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70EC5E8-5EAB-4C89-B95D-DDA4CF5A5CA0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1 Título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582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185166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370332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555498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740664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92583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1110996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1296162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1481328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4858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58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58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26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2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2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2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10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1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12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1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15" name="2 Marcador de contenido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1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1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1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b="1" cap="all" sz="16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31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indent="0" marL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indent="0" marL="185166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indent="0" marL="370332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indent="0" marL="555498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indent="0" marL="740664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indent="0" marL="925830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indent="0" marL="1110996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indent="0" marL="1296162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indent="0" marL="1481328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3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3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3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36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37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3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3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4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1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42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indent="0" marL="0">
              <a:buNone/>
              <a:defRPr b="1" sz="9700"/>
            </a:lvl1pPr>
            <a:lvl2pPr indent="0" marL="1851660">
              <a:buNone/>
              <a:defRPr b="1" sz="8100"/>
            </a:lvl2pPr>
            <a:lvl3pPr indent="0" marL="3703320">
              <a:buNone/>
              <a:defRPr b="1" sz="7300"/>
            </a:lvl3pPr>
            <a:lvl4pPr indent="0" marL="5554980">
              <a:buNone/>
              <a:defRPr b="1" sz="6500"/>
            </a:lvl4pPr>
            <a:lvl5pPr indent="0" marL="7406640">
              <a:buNone/>
              <a:defRPr b="1" sz="6500"/>
            </a:lvl5pPr>
            <a:lvl6pPr indent="0" marL="9258300">
              <a:buNone/>
              <a:defRPr b="1" sz="6500"/>
            </a:lvl6pPr>
            <a:lvl7pPr indent="0" marL="11109960">
              <a:buNone/>
              <a:defRPr b="1" sz="6500"/>
            </a:lvl7pPr>
            <a:lvl8pPr indent="0" marL="12961620">
              <a:buNone/>
              <a:defRPr b="1" sz="6500"/>
            </a:lvl8pPr>
            <a:lvl9pPr indent="0" marL="14813280">
              <a:buNone/>
              <a:defRPr b="1"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43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44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indent="0" marL="0">
              <a:buNone/>
              <a:defRPr b="1" sz="9700"/>
            </a:lvl1pPr>
            <a:lvl2pPr indent="0" marL="1851660">
              <a:buNone/>
              <a:defRPr b="1" sz="8100"/>
            </a:lvl2pPr>
            <a:lvl3pPr indent="0" marL="3703320">
              <a:buNone/>
              <a:defRPr b="1" sz="7300"/>
            </a:lvl3pPr>
            <a:lvl4pPr indent="0" marL="5554980">
              <a:buNone/>
              <a:defRPr b="1" sz="6500"/>
            </a:lvl4pPr>
            <a:lvl5pPr indent="0" marL="7406640">
              <a:buNone/>
              <a:defRPr b="1" sz="6500"/>
            </a:lvl5pPr>
            <a:lvl6pPr indent="0" marL="9258300">
              <a:buNone/>
              <a:defRPr b="1" sz="6500"/>
            </a:lvl6pPr>
            <a:lvl7pPr indent="0" marL="11109960">
              <a:buNone/>
              <a:defRPr b="1" sz="6500"/>
            </a:lvl7pPr>
            <a:lvl8pPr indent="0" marL="12961620">
              <a:buNone/>
              <a:defRPr b="1" sz="6500"/>
            </a:lvl8pPr>
            <a:lvl9pPr indent="0" marL="14813280">
              <a:buNone/>
              <a:defRPr b="1"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45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4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47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48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ólo el título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06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0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0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50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5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1 Título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b="1" sz="81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53" name="2 Marcador de contenido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65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indent="0" marL="0">
              <a:buNone/>
              <a:defRPr sz="5700"/>
            </a:lvl1pPr>
            <a:lvl2pPr indent="0" marL="1851660">
              <a:buNone/>
              <a:defRPr sz="4900"/>
            </a:lvl2pPr>
            <a:lvl3pPr indent="0" marL="3703320">
              <a:buNone/>
              <a:defRPr sz="4100"/>
            </a:lvl3pPr>
            <a:lvl4pPr indent="0" marL="5554980">
              <a:buNone/>
              <a:defRPr sz="3600"/>
            </a:lvl4pPr>
            <a:lvl5pPr indent="0" marL="7406640">
              <a:buNone/>
              <a:defRPr sz="3600"/>
            </a:lvl5pPr>
            <a:lvl6pPr indent="0" marL="9258300">
              <a:buNone/>
              <a:defRPr sz="3600"/>
            </a:lvl6pPr>
            <a:lvl7pPr indent="0" marL="11109960">
              <a:buNone/>
              <a:defRPr sz="3600"/>
            </a:lvl7pPr>
            <a:lvl8pPr indent="0" marL="12961620">
              <a:buNone/>
              <a:defRPr sz="3600"/>
            </a:lvl8pPr>
            <a:lvl9pPr indent="0" marL="1481328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5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5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5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Título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b="1" sz="81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620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indent="0" marL="0">
              <a:buNone/>
              <a:defRPr sz="13000"/>
            </a:lvl1pPr>
            <a:lvl2pPr indent="0" marL="1851660">
              <a:buNone/>
              <a:defRPr sz="11300"/>
            </a:lvl2pPr>
            <a:lvl3pPr indent="0" marL="3703320">
              <a:buNone/>
              <a:defRPr sz="9700"/>
            </a:lvl3pPr>
            <a:lvl4pPr indent="0" marL="5554980">
              <a:buNone/>
              <a:defRPr sz="8100"/>
            </a:lvl4pPr>
            <a:lvl5pPr indent="0" marL="7406640">
              <a:buNone/>
              <a:defRPr sz="8100"/>
            </a:lvl5pPr>
            <a:lvl6pPr indent="0" marL="9258300">
              <a:buNone/>
              <a:defRPr sz="8100"/>
            </a:lvl6pPr>
            <a:lvl7pPr indent="0" marL="11109960">
              <a:buNone/>
              <a:defRPr sz="8100"/>
            </a:lvl7pPr>
            <a:lvl8pPr indent="0" marL="12961620">
              <a:buNone/>
              <a:defRPr sz="8100"/>
            </a:lvl8pPr>
            <a:lvl9pPr indent="0" marL="14813280">
              <a:buNone/>
              <a:defRPr sz="8100"/>
            </a:lvl9pPr>
          </a:lstStyle>
          <a:p>
            <a:endParaRPr lang="es-ES"/>
          </a:p>
        </p:txBody>
      </p:sp>
      <p:sp>
        <p:nvSpPr>
          <p:cNvPr id="1048621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indent="0" marL="0">
              <a:buNone/>
              <a:defRPr sz="5700"/>
            </a:lvl1pPr>
            <a:lvl2pPr indent="0" marL="1851660">
              <a:buNone/>
              <a:defRPr sz="4900"/>
            </a:lvl2pPr>
            <a:lvl3pPr indent="0" marL="3703320">
              <a:buNone/>
              <a:defRPr sz="4100"/>
            </a:lvl3pPr>
            <a:lvl4pPr indent="0" marL="5554980">
              <a:buNone/>
              <a:defRPr sz="3600"/>
            </a:lvl4pPr>
            <a:lvl5pPr indent="0" marL="7406640">
              <a:buNone/>
              <a:defRPr sz="3600"/>
            </a:lvl5pPr>
            <a:lvl6pPr indent="0" marL="9258300">
              <a:buNone/>
              <a:defRPr sz="3600"/>
            </a:lvl6pPr>
            <a:lvl7pPr indent="0" marL="11109960">
              <a:buNone/>
              <a:defRPr sz="3600"/>
            </a:lvl7pPr>
            <a:lvl8pPr indent="0" marL="12961620">
              <a:buNone/>
              <a:defRPr sz="3600"/>
            </a:lvl8pPr>
            <a:lvl9pPr indent="0" marL="1481328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22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623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104862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/>
        </p:spPr>
        <p:txBody>
          <a:bodyPr anchor="ctr" bIns="185166" lIns="370332" rIns="370332" rtlCol="0" tIns="185166" vert="horz">
            <a:normAutofit/>
          </a:bodyPr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8577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/>
        </p:spPr>
        <p:txBody>
          <a:bodyPr bIns="185166" lIns="370332" rIns="370332" rtlCol="0" tIns="185166" vert="horz">
            <a:normAutofit/>
          </a:bodyPr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48578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/>
        </p:spPr>
        <p:txBody>
          <a:bodyPr anchor="ctr" bIns="185166" lIns="370332" rIns="370332" rtlCol="0" tIns="185166" vert="horz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A1A9-8871-469B-9AFE-42C7B039F3DC}" type="datetimeFigureOut">
              <a:rPr lang="es-ES" smtClean="0"/>
              <a:t>09/04/2025</a:t>
            </a:fld>
            <a:endParaRPr lang="es-ES"/>
          </a:p>
        </p:txBody>
      </p:sp>
      <p:sp>
        <p:nvSpPr>
          <p:cNvPr id="1048579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/>
        </p:spPr>
        <p:txBody>
          <a:bodyPr anchor="ctr" bIns="185166" lIns="370332" rIns="370332" rtlCol="0" tIns="185166" vert="horz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048580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/>
        </p:spPr>
        <p:txBody>
          <a:bodyPr anchor="ctr" bIns="185166" lIns="370332" rIns="370332" rtlCol="0" tIns="185166" vert="horz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1AAB-64FC-4E22-86F8-0A832EA4E953}" type="slidenum">
              <a:rPr lang="es-ES" smtClean="0"/>
              <a:t>‹Nº›</a:t>
            </a:fld>
            <a:endParaRPr lang="es-E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703320" eaLnBrk="1" hangingPunct="1" latinLnBrk="0" rtl="0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703320" eaLnBrk="1" hangingPunct="1" indent="-1388745" latinLnBrk="0" marL="1388745" rtl="0">
        <a:spcBef>
          <a:spcPct val="20000"/>
        </a:spcBef>
        <a:buFont typeface="Arial" panose="020B0604020202020204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3703320" eaLnBrk="1" hangingPunct="1" indent="-1157288" latinLnBrk="0" marL="3008948" rtl="0">
        <a:spcBef>
          <a:spcPct val="20000"/>
        </a:spcBef>
        <a:buFont typeface="Arial" panose="020B0604020202020204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3703320" eaLnBrk="1" hangingPunct="1" indent="-925830" latinLnBrk="0" marL="4629150" rtl="0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3703320" eaLnBrk="1" hangingPunct="1" indent="-925830" latinLnBrk="0" marL="6480810" rtl="0">
        <a:spcBef>
          <a:spcPct val="20000"/>
        </a:spcBef>
        <a:buFont typeface="Arial" panose="020B0604020202020204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3703320" eaLnBrk="1" hangingPunct="1" indent="-925830" latinLnBrk="0" marL="8332470" rtl="0">
        <a:spcBef>
          <a:spcPct val="20000"/>
        </a:spcBef>
        <a:buFont typeface="Arial" panose="020B0604020202020204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3703320" eaLnBrk="1" hangingPunct="1" indent="-925830" latinLnBrk="0" marL="1018413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3703320" eaLnBrk="1" hangingPunct="1" indent="-925830" latinLnBrk="0" marL="1203579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3703320" eaLnBrk="1" hangingPunct="1" indent="-925830" latinLnBrk="0" marL="1388745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3703320" eaLnBrk="1" hangingPunct="1" indent="-925830" latinLnBrk="0" marL="15739110" rtl="0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algn="l" defTabSz="3703320" eaLnBrk="1" hangingPunct="1" latinLnBrk="0" marL="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3703320" eaLnBrk="1" hangingPunct="1" latinLnBrk="0" marL="185166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3703320" eaLnBrk="1" hangingPunct="1" latinLnBrk="0" marL="370332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3703320" eaLnBrk="1" hangingPunct="1" latinLnBrk="0" marL="555498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3703320" eaLnBrk="1" hangingPunct="1" latinLnBrk="0" marL="740664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3703320" eaLnBrk="1" hangingPunct="1" latinLnBrk="0" marL="925830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3703320" eaLnBrk="1" hangingPunct="1" latinLnBrk="0" marL="1110996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3703320" eaLnBrk="1" hangingPunct="1" latinLnBrk="0" marL="1296162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3703320" eaLnBrk="1" hangingPunct="1" latinLnBrk="0" marL="14813280" rtl="0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 Box 4"/>
          <p:cNvSpPr txBox="1">
            <a:spLocks noChangeArrowheads="1"/>
          </p:cNvSpPr>
          <p:nvPr/>
        </p:nvSpPr>
        <p:spPr bwMode="auto">
          <a:xfrm>
            <a:off x="13957426" y="1073191"/>
            <a:ext cx="14197902" cy="990777"/>
          </a:xfrm>
          <a:prstGeom prst="rect"/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s-ES" b="1" dirty="0" sz="4000" lang="es-ES_tradnl"/>
              <a:t>XV SEMINARIOCIENTÍFICO METODOLÓGICO</a:t>
            </a:r>
            <a:endParaRPr altLang="es-ES" b="1" dirty="0" sz="4000" lang="es-ES">
              <a:latin typeface="Times New Roman" pitchFamily="16" charset="0"/>
            </a:endParaRPr>
          </a:p>
        </p:txBody>
      </p:sp>
      <p:sp>
        <p:nvSpPr>
          <p:cNvPr id="1048587" name="Text Box 4"/>
          <p:cNvSpPr txBox="1">
            <a:spLocks noChangeArrowheads="1"/>
          </p:cNvSpPr>
          <p:nvPr/>
        </p:nvSpPr>
        <p:spPr bwMode="auto">
          <a:xfrm>
            <a:off x="648272" y="2592538"/>
            <a:ext cx="27507056" cy="1233886"/>
          </a:xfrm>
          <a:prstGeom prst="rect"/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s-ES" b="1" sz="5800" lang="es-ES"/>
              <a:t>Trabajo Practico Final de la Asignatura Salud Publica Plan E</a:t>
            </a:r>
            <a:endParaRPr altLang="es-ES" b="1" dirty="0" sz="5100" lang="es-ES">
              <a:latin typeface="Times New Roman" pitchFamily="16" charset="0"/>
            </a:endParaRPr>
          </a:p>
        </p:txBody>
      </p:sp>
      <p:sp>
        <p:nvSpPr>
          <p:cNvPr id="1048588" name="Text Box 6"/>
          <p:cNvSpPr txBox="1">
            <a:spLocks noChangeArrowheads="1"/>
          </p:cNvSpPr>
          <p:nvPr/>
        </p:nvSpPr>
        <p:spPr bwMode="auto">
          <a:xfrm>
            <a:off x="1224336" y="4270864"/>
            <a:ext cx="25994888" cy="881733"/>
          </a:xfrm>
          <a:prstGeom prst="rect"/>
          <a:noFill/>
          <a:ln>
            <a:noFill/>
          </a:ln>
        </p:spPr>
        <p:txBody>
          <a:bodyPr bIns="185143" lIns="370283" rIns="370283" tIns="185143" wrap="square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s-MX" dirty="0" sz="3300" lang="en-US"/>
              <a:t>A</a:t>
            </a:r>
            <a:r>
              <a:rPr altLang="es-MX" dirty="0" sz="3300" lang="en-US"/>
              <a:t>p</a:t>
            </a:r>
            <a:r>
              <a:rPr altLang="es-MX" dirty="0" sz="3300" lang="en-US"/>
              <a:t>o</a:t>
            </a:r>
            <a:r>
              <a:rPr altLang="es-MX" dirty="0" sz="3300" lang="en-US"/>
              <a:t>l</a:t>
            </a:r>
            <a:r>
              <a:rPr altLang="es-MX" dirty="0" sz="3300" lang="en-US"/>
              <a:t>o</a:t>
            </a:r>
            <a:r>
              <a:rPr altLang="es-MX" dirty="0" sz="3300" lang="en-US"/>
              <a:t>n</a:t>
            </a:r>
            <a:r>
              <a:rPr altLang="es-MX" dirty="0" sz="3300" lang="en-US"/>
              <a:t>i</a:t>
            </a:r>
            <a:r>
              <a:rPr altLang="es-MX" dirty="0" sz="3300" lang="en-US"/>
              <a:t>o</a:t>
            </a:r>
            <a:r>
              <a:rPr altLang="es-MX" dirty="0" sz="3300" lang="en-US"/>
              <a:t> </a:t>
            </a:r>
            <a:r>
              <a:rPr altLang="es-MX" dirty="0" sz="3300" lang="en-US"/>
              <a:t>R</a:t>
            </a:r>
            <a:r>
              <a:rPr altLang="es-MX" dirty="0" sz="3300" lang="en-US"/>
              <a:t>e</a:t>
            </a:r>
            <a:r>
              <a:rPr altLang="es-MX" dirty="0" sz="3300" lang="en-US"/>
              <a:t>y</a:t>
            </a:r>
            <a:r>
              <a:rPr altLang="es-MX" dirty="0" sz="3300" lang="en-US"/>
              <a:t>e</a:t>
            </a:r>
            <a:r>
              <a:rPr altLang="es-MX" dirty="0" sz="3300" lang="en-US"/>
              <a:t>s</a:t>
            </a:r>
            <a:r>
              <a:rPr altLang="es-MX" dirty="0" sz="3300" lang="en-US"/>
              <a:t> </a:t>
            </a:r>
            <a:r>
              <a:rPr altLang="es-MX" dirty="0" sz="3300" lang="en-US"/>
              <a:t>M</a:t>
            </a:r>
            <a:r>
              <a:rPr altLang="es-MX" dirty="0" sz="3300" lang="en-US"/>
              <a:t>e</a:t>
            </a:r>
            <a:r>
              <a:rPr altLang="es-MX" dirty="0" sz="3300" lang="en-US"/>
              <a:t>n</a:t>
            </a:r>
            <a:r>
              <a:rPr altLang="es-MX" dirty="0" sz="3300" lang="en-US"/>
              <a:t>d</a:t>
            </a:r>
            <a:r>
              <a:rPr altLang="es-MX" dirty="0" sz="3300" lang="en-US"/>
              <a:t>o</a:t>
            </a:r>
            <a:r>
              <a:rPr altLang="es-MX" dirty="0" sz="3300" lang="en-US"/>
              <a:t>z</a:t>
            </a:r>
            <a:r>
              <a:rPr altLang="es-MX" dirty="0" sz="3300" lang="en-US"/>
              <a:t>a</a:t>
            </a:r>
            <a:r>
              <a:rPr altLang="es-MX" dirty="0" sz="3300" lang="en-US"/>
              <a:t>,</a:t>
            </a:r>
            <a:r>
              <a:rPr altLang="es-MX" dirty="0" sz="3300" lang="en-US"/>
              <a:t> </a:t>
            </a:r>
            <a:r>
              <a:rPr altLang="es-MX" dirty="0" sz="3300" lang="en-US"/>
              <a:t>D</a:t>
            </a:r>
            <a:r>
              <a:rPr altLang="es-MX" dirty="0" sz="3300" lang="en-US"/>
              <a:t>a</a:t>
            </a:r>
            <a:r>
              <a:rPr altLang="es-MX" dirty="0" sz="3300" lang="en-US"/>
              <a:t>l</a:t>
            </a:r>
            <a:r>
              <a:rPr altLang="es-MX" dirty="0" sz="3300" lang="en-US"/>
              <a:t>i</a:t>
            </a:r>
            <a:r>
              <a:rPr altLang="es-MX" dirty="0" sz="3300" lang="en-US"/>
              <a:t>l</a:t>
            </a:r>
            <a:r>
              <a:rPr altLang="es-MX" dirty="0" sz="3300" lang="en-US"/>
              <a:t>a</a:t>
            </a:r>
            <a:r>
              <a:rPr altLang="es-MX" dirty="0" sz="3300" lang="en-US"/>
              <a:t> </a:t>
            </a:r>
            <a:r>
              <a:rPr altLang="es-MX" dirty="0" sz="3300" lang="en-US"/>
              <a:t>C</a:t>
            </a:r>
            <a:r>
              <a:rPr altLang="es-MX" dirty="0" sz="3300" lang="en-US"/>
              <a:t>h</a:t>
            </a:r>
            <a:r>
              <a:rPr altLang="es-MX" dirty="0" sz="3300" lang="en-US"/>
              <a:t>a</a:t>
            </a:r>
            <a:r>
              <a:rPr altLang="es-MX" dirty="0" sz="3300" lang="en-US"/>
              <a:t>c</a:t>
            </a:r>
            <a:r>
              <a:rPr altLang="es-MX" dirty="0" sz="3300" lang="es-MX"/>
              <a:t>ó</a:t>
            </a:r>
            <a:r>
              <a:rPr altLang="es-MX" dirty="0" sz="3300" lang="en-US"/>
              <a:t>n</a:t>
            </a:r>
            <a:r>
              <a:rPr altLang="es-MX" dirty="0" sz="3300" lang="en-US"/>
              <a:t> </a:t>
            </a:r>
            <a:r>
              <a:rPr altLang="es-MX" dirty="0" sz="3300" lang="en-US"/>
              <a:t>B</a:t>
            </a:r>
            <a:r>
              <a:rPr altLang="es-MX" dirty="0" sz="3300" lang="en-US"/>
              <a:t>o</a:t>
            </a:r>
            <a:r>
              <a:rPr altLang="es-MX" dirty="0" sz="3300" lang="en-US"/>
              <a:t>n</a:t>
            </a:r>
            <a:r>
              <a:rPr altLang="es-MX" dirty="0" sz="3300" lang="en-US"/>
              <a:t>e</a:t>
            </a:r>
            <a:r>
              <a:rPr altLang="es-MX" dirty="0" sz="3300" lang="en-US"/>
              <a:t>t</a:t>
            </a:r>
            <a:r>
              <a:rPr altLang="es-MX" dirty="0" sz="3300" lang="en-US"/>
              <a:t>,</a:t>
            </a:r>
            <a:r>
              <a:rPr altLang="es-MX" dirty="0" sz="3300" lang="en-US"/>
              <a:t> </a:t>
            </a:r>
            <a:r>
              <a:rPr altLang="es-MX" dirty="0" sz="3300" lang="en-US"/>
              <a:t>C</a:t>
            </a:r>
            <a:r>
              <a:rPr altLang="es-MX" dirty="0" sz="3300" lang="es-MX"/>
              <a:t>á</a:t>
            </a:r>
            <a:r>
              <a:rPr altLang="es-MX" dirty="0" sz="3300" lang="en-US"/>
              <a:t>n</a:t>
            </a:r>
            <a:r>
              <a:rPr altLang="es-MX" dirty="0" sz="3300" lang="en-US"/>
              <a:t>d</a:t>
            </a:r>
            <a:r>
              <a:rPr altLang="es-MX" dirty="0" sz="3300" lang="en-US"/>
              <a:t>i</a:t>
            </a:r>
            <a:r>
              <a:rPr altLang="es-MX" dirty="0" sz="3300" lang="en-US"/>
              <a:t>d</a:t>
            </a:r>
            <a:r>
              <a:rPr altLang="es-MX" dirty="0" sz="3300" lang="en-US"/>
              <a:t>a</a:t>
            </a:r>
            <a:r>
              <a:rPr altLang="es-MX" dirty="0" sz="3300" lang="en-US"/>
              <a:t> </a:t>
            </a:r>
            <a:r>
              <a:rPr altLang="es-MX" dirty="0" sz="3300" lang="en-US"/>
              <a:t>R</a:t>
            </a:r>
            <a:r>
              <a:rPr altLang="es-MX" dirty="0" sz="3300" lang="en-US"/>
              <a:t>o</a:t>
            </a:r>
            <a:r>
              <a:rPr altLang="es-MX" dirty="0" sz="3300" lang="en-US"/>
              <a:t>s</a:t>
            </a:r>
            <a:r>
              <a:rPr altLang="es-MX" dirty="0" sz="3300" lang="en-US"/>
              <a:t>a</a:t>
            </a:r>
            <a:r>
              <a:rPr altLang="es-MX" dirty="0" sz="3300" lang="en-US"/>
              <a:t> </a:t>
            </a:r>
            <a:r>
              <a:rPr altLang="es-MX" dirty="0" sz="3300" lang="en-US"/>
              <a:t>D</a:t>
            </a:r>
            <a:r>
              <a:rPr altLang="es-MX" dirty="0" sz="3300" lang="en-US"/>
              <a:t>u</a:t>
            </a:r>
            <a:r>
              <a:rPr altLang="es-MX" dirty="0" sz="3300" lang="en-US"/>
              <a:t>r</a:t>
            </a:r>
            <a:r>
              <a:rPr altLang="es-MX" dirty="0" sz="3300" lang="es-MX"/>
              <a:t>á</a:t>
            </a:r>
            <a:r>
              <a:rPr altLang="es-MX" dirty="0" sz="3300" lang="en-US"/>
              <a:t>n</a:t>
            </a:r>
            <a:r>
              <a:rPr altLang="es-MX" dirty="0" sz="3300" lang="en-US"/>
              <a:t> </a:t>
            </a:r>
            <a:r>
              <a:rPr altLang="es-MX" dirty="0" sz="3300" lang="en-US"/>
              <a:t>G</a:t>
            </a:r>
            <a:r>
              <a:rPr altLang="es-MX" dirty="0" sz="3300" lang="en-US"/>
              <a:t>o</a:t>
            </a:r>
            <a:r>
              <a:rPr altLang="es-MX" dirty="0" sz="3300" lang="en-US"/>
              <a:t>n</a:t>
            </a:r>
            <a:r>
              <a:rPr altLang="es-MX" dirty="0" sz="3300" lang="en-US"/>
              <a:t>z</a:t>
            </a:r>
            <a:r>
              <a:rPr altLang="es-MX" dirty="0" sz="3300" lang="es-MX"/>
              <a:t>á</a:t>
            </a:r>
            <a:r>
              <a:rPr altLang="es-MX" dirty="0" sz="3300" lang="en-US"/>
              <a:t>l</a:t>
            </a:r>
            <a:r>
              <a:rPr altLang="es-MX" dirty="0" sz="3300" lang="en-US"/>
              <a:t>e</a:t>
            </a:r>
            <a:r>
              <a:rPr altLang="es-MX" dirty="0" sz="3300" lang="en-US"/>
              <a:t>z</a:t>
            </a:r>
            <a:r>
              <a:rPr altLang="es-MX" dirty="0" sz="3300" lang="en-US"/>
              <a:t>,</a:t>
            </a:r>
            <a:r>
              <a:rPr altLang="es-MX" dirty="0" sz="3300" lang="en-US"/>
              <a:t> </a:t>
            </a:r>
            <a:r>
              <a:rPr altLang="es-MX" dirty="0" sz="3300" lang="en-US"/>
              <a:t>M</a:t>
            </a:r>
            <a:r>
              <a:rPr altLang="es-MX" dirty="0" sz="3300" lang="en-US"/>
              <a:t>i</a:t>
            </a:r>
            <a:r>
              <a:rPr altLang="es-MX" dirty="0" sz="3300" lang="en-US"/>
              <a:t>l</a:t>
            </a:r>
            <a:r>
              <a:rPr altLang="es-MX" dirty="0" sz="3300" lang="en-US"/>
              <a:t>e</a:t>
            </a:r>
            <a:r>
              <a:rPr altLang="es-MX" dirty="0" sz="3300" lang="en-US"/>
              <a:t>y</a:t>
            </a:r>
            <a:r>
              <a:rPr altLang="es-MX" dirty="0" sz="3300" lang="en-US"/>
              <a:t>d</a:t>
            </a:r>
            <a:r>
              <a:rPr altLang="es-MX" dirty="0" sz="3300" lang="en-US"/>
              <a:t>i</a:t>
            </a:r>
            <a:r>
              <a:rPr altLang="es-MX" dirty="0" sz="3300" lang="en-US"/>
              <a:t>s</a:t>
            </a:r>
            <a:r>
              <a:rPr altLang="es-MX" dirty="0" sz="3300" lang="en-US"/>
              <a:t> </a:t>
            </a:r>
            <a:r>
              <a:rPr altLang="es-MX" dirty="0" sz="3300" lang="en-US"/>
              <a:t>R</a:t>
            </a:r>
            <a:r>
              <a:rPr altLang="es-MX" dirty="0" sz="3300" lang="en-US"/>
              <a:t>o</a:t>
            </a:r>
            <a:r>
              <a:rPr altLang="es-MX" dirty="0" sz="3300" lang="en-US"/>
              <a:t>s</a:t>
            </a:r>
            <a:r>
              <a:rPr altLang="es-MX" dirty="0" sz="3300" lang="en-US"/>
              <a:t>e</a:t>
            </a:r>
            <a:r>
              <a:rPr altLang="es-MX" dirty="0" sz="3300" lang="en-US"/>
              <a:t>l</a:t>
            </a:r>
            <a:r>
              <a:rPr altLang="es-MX" dirty="0" sz="3300" lang="en-US"/>
              <a:t>l</a:t>
            </a:r>
            <a:r>
              <a:rPr altLang="es-MX" dirty="0" sz="3300" lang="en-US"/>
              <a:t>o</a:t>
            </a:r>
            <a:r>
              <a:rPr altLang="es-MX" dirty="0" sz="3300" lang="en-US"/>
              <a:t> </a:t>
            </a:r>
            <a:r>
              <a:rPr altLang="es-MX" dirty="0" sz="3300" lang="en-US"/>
              <a:t>L</a:t>
            </a:r>
            <a:r>
              <a:rPr altLang="es-MX" dirty="0" sz="3300" lang="es-MX"/>
              <a:t>ó</a:t>
            </a:r>
            <a:r>
              <a:rPr altLang="es-MX" dirty="0" sz="3300" lang="en-US"/>
              <a:t>p</a:t>
            </a:r>
            <a:r>
              <a:rPr altLang="es-MX" dirty="0" sz="3300" lang="en-US"/>
              <a:t>e</a:t>
            </a:r>
            <a:r>
              <a:rPr altLang="es-MX" dirty="0" sz="3300" lang="en-US"/>
              <a:t>z</a:t>
            </a:r>
            <a:r>
              <a:rPr altLang="es-MX" dirty="0" sz="3300" lang="en-US"/>
              <a:t>.</a:t>
            </a:r>
            <a:r>
              <a:rPr altLang="es-MX" dirty="0" sz="3300" lang="en-US"/>
              <a:t>a</a:t>
            </a:r>
            <a:r>
              <a:rPr altLang="es-MX" dirty="0" sz="3300" lang="en-US"/>
              <a:t>p</a:t>
            </a:r>
            <a:r>
              <a:rPr altLang="es-MX" dirty="0" sz="3300" lang="en-US"/>
              <a:t>o</a:t>
            </a:r>
            <a:r>
              <a:rPr altLang="es-MX" dirty="0" sz="3300" lang="en-US"/>
              <a:t>l</a:t>
            </a:r>
            <a:r>
              <a:rPr altLang="es-MX" dirty="0" sz="3300" lang="en-US"/>
              <a:t>o</a:t>
            </a:r>
            <a:r>
              <a:rPr altLang="es-MX" dirty="0" sz="3300" lang="en-US"/>
              <a:t>@</a:t>
            </a:r>
            <a:r>
              <a:rPr altLang="es-MX" dirty="0" sz="3300" lang="en-US"/>
              <a:t>i</a:t>
            </a:r>
            <a:r>
              <a:rPr altLang="es-MX" dirty="0" sz="3300" lang="en-US"/>
              <a:t>n</a:t>
            </a:r>
            <a:r>
              <a:rPr altLang="es-MX" dirty="0" sz="3300" lang="en-US"/>
              <a:t>f</a:t>
            </a:r>
            <a:r>
              <a:rPr altLang="es-MX" dirty="0" sz="3300" lang="en-US"/>
              <a:t>o</a:t>
            </a:r>
            <a:r>
              <a:rPr altLang="es-MX" dirty="0" sz="3300" lang="en-US"/>
              <a:t>m</a:t>
            </a:r>
            <a:r>
              <a:rPr altLang="es-MX" dirty="0" sz="3300" lang="en-US"/>
              <a:t>e</a:t>
            </a:r>
            <a:r>
              <a:rPr altLang="es-MX" dirty="0" sz="3300" lang="en-US"/>
              <a:t>d</a:t>
            </a:r>
            <a:r>
              <a:rPr altLang="es-MX" dirty="0" sz="3300" lang="en-US"/>
              <a:t>.</a:t>
            </a:r>
            <a:r>
              <a:rPr altLang="es-MX" dirty="0" sz="3300" lang="en-US"/>
              <a:t>s</a:t>
            </a:r>
            <a:r>
              <a:rPr altLang="es-MX" dirty="0" sz="3300" lang="en-US"/>
              <a:t>l</a:t>
            </a:r>
            <a:r>
              <a:rPr altLang="es-MX" dirty="0" sz="3300" lang="en-US"/>
              <a:t>d</a:t>
            </a:r>
            <a:r>
              <a:rPr altLang="es-MX" dirty="0" sz="3300" lang="en-US"/>
              <a:t>.</a:t>
            </a:r>
            <a:r>
              <a:rPr altLang="es-MX" dirty="0" sz="3300" lang="en-US"/>
              <a:t>c</a:t>
            </a:r>
            <a:r>
              <a:rPr altLang="es-MX" dirty="0" sz="3300" lang="en-US"/>
              <a:t>u</a:t>
            </a:r>
            <a:endParaRPr altLang="es-ES" dirty="0" sz="3300" lang="es-ES"/>
          </a:p>
        </p:txBody>
      </p:sp>
      <p:sp>
        <p:nvSpPr>
          <p:cNvPr id="1048589" name="Text Box 7"/>
          <p:cNvSpPr txBox="1">
            <a:spLocks noChangeArrowheads="1"/>
          </p:cNvSpPr>
          <p:nvPr/>
        </p:nvSpPr>
        <p:spPr bwMode="auto">
          <a:xfrm>
            <a:off x="790850" y="4906273"/>
            <a:ext cx="11017223" cy="1051011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3703320" eaLnBrk="1" hangingPunct="1" lvl="0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/ INTRODUCTION</a:t>
            </a:r>
            <a:endParaRPr dirty="0" sz="4400" lang="es-C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0" name="Text Box 8"/>
          <p:cNvSpPr txBox="1">
            <a:spLocks noChangeArrowheads="1"/>
          </p:cNvSpPr>
          <p:nvPr/>
        </p:nvSpPr>
        <p:spPr bwMode="auto">
          <a:xfrm>
            <a:off x="14948847" y="5004246"/>
            <a:ext cx="12097344" cy="1050925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 / METHOD</a:t>
            </a:r>
            <a:endParaRPr altLang="es-ES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48591" name="Text Box 12"/>
          <p:cNvSpPr txBox="1">
            <a:spLocks noChangeArrowheads="1"/>
          </p:cNvSpPr>
          <p:nvPr/>
        </p:nvSpPr>
        <p:spPr bwMode="auto">
          <a:xfrm>
            <a:off x="14221780" y="6583741"/>
            <a:ext cx="13625722" cy="2783286"/>
          </a:xfrm>
          <a:prstGeom prst="rect"/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3200" lang="es-ES"/>
              <a:t>Se realizó mediante un estudio de tipo experimental (cuasi experimento), desde el paradigma mixto con metodología </a:t>
            </a:r>
            <a:r>
              <a:rPr altLang="es-ES" dirty="0" sz="3200" lang="es-ES" err="1"/>
              <a:t>cuanti</a:t>
            </a:r>
            <a:r>
              <a:rPr altLang="es-ES" dirty="0" sz="3200" lang="es-ES"/>
              <a:t>-cualitativa y en otros casos una estrategia de intervención ambiental. Según los resultados obtenidos de las encuestas aplicada por cada estudiante</a:t>
            </a:r>
            <a:endParaRPr altLang="es-ES" dirty="0" sz="3200" lang="es-ES"/>
          </a:p>
        </p:txBody>
      </p:sp>
      <p:sp>
        <p:nvSpPr>
          <p:cNvPr id="1048592" name="Text Box 21"/>
          <p:cNvSpPr txBox="1">
            <a:spLocks noChangeArrowheads="1"/>
          </p:cNvSpPr>
          <p:nvPr/>
        </p:nvSpPr>
        <p:spPr bwMode="auto">
          <a:xfrm>
            <a:off x="720280" y="15121930"/>
            <a:ext cx="9787383" cy="1050925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/ RESULTS</a:t>
            </a:r>
            <a:endParaRPr altLang="es-ES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048593" name="Text Box 18"/>
          <p:cNvSpPr txBox="1">
            <a:spLocks noChangeArrowheads="1"/>
          </p:cNvSpPr>
          <p:nvPr/>
        </p:nvSpPr>
        <p:spPr bwMode="auto">
          <a:xfrm>
            <a:off x="792288" y="16569530"/>
            <a:ext cx="13165138" cy="2503885"/>
          </a:xfrm>
          <a:prstGeom prst="rect"/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2400" lang="es-ES"/>
              <a:t>Fueron evaluados 42 Equipos integrados por  136 estudiantes siendo sus  evaluaciones las siguientes: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2400" lang="es-ES"/>
              <a:t>83 estudiantes con 5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2400" lang="es-ES"/>
              <a:t> 49 estudiantes con 4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2400" lang="es-ES"/>
              <a:t>4 estudiantes con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2400" lang="es-ES"/>
              <a:t>Ningún suspenso.</a:t>
            </a:r>
            <a:endParaRPr altLang="es-ES" dirty="0" sz="2400" lang="es-ES"/>
          </a:p>
        </p:txBody>
      </p:sp>
      <p:sp>
        <p:nvSpPr>
          <p:cNvPr id="1048594" name="Text Box 17"/>
          <p:cNvSpPr txBox="1">
            <a:spLocks noChangeArrowheads="1"/>
          </p:cNvSpPr>
          <p:nvPr/>
        </p:nvSpPr>
        <p:spPr bwMode="auto">
          <a:xfrm>
            <a:off x="14440916" y="15265946"/>
            <a:ext cx="13714412" cy="9653984"/>
          </a:xfrm>
          <a:prstGeom prst="rect"/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s-ES" dirty="0" sz="3700" lang="es-ES_tradnl"/>
              <a:t>Gráficos y tablas / </a:t>
            </a:r>
            <a:r>
              <a:rPr altLang="es-ES" dirty="0" sz="3700" lang="es-ES_tradnl" err="1"/>
              <a:t>Graphs</a:t>
            </a:r>
            <a:r>
              <a:rPr altLang="es-ES" dirty="0" sz="3700" lang="es-ES_tradnl"/>
              <a:t>  and Tables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_tradnl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altLang="es-ES" dirty="0" sz="3700" lang="es-ES"/>
          </a:p>
        </p:txBody>
      </p:sp>
      <p:sp>
        <p:nvSpPr>
          <p:cNvPr id="1048595" name="Text Box 9"/>
          <p:cNvSpPr txBox="1">
            <a:spLocks noChangeArrowheads="1"/>
          </p:cNvSpPr>
          <p:nvPr/>
        </p:nvSpPr>
        <p:spPr bwMode="auto">
          <a:xfrm>
            <a:off x="1224336" y="25848153"/>
            <a:ext cx="20073786" cy="1051011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 / CONCLUSIONS</a:t>
            </a:r>
            <a:endParaRPr altLang="es-ES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48596" name="Text Box 14"/>
          <p:cNvSpPr txBox="1">
            <a:spLocks noChangeArrowheads="1"/>
          </p:cNvSpPr>
          <p:nvPr/>
        </p:nvSpPr>
        <p:spPr bwMode="auto">
          <a:xfrm>
            <a:off x="297051" y="27736239"/>
            <a:ext cx="27320750" cy="2300684"/>
          </a:xfrm>
          <a:prstGeom prst="rect"/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3200" lang="es-ES"/>
              <a:t>Este trabajo final ha tenido un impacto positivo en los estudiantes pues su metodología los obliga a pensar y ser creativos para poder resolver los Problemas detectados. </a:t>
            </a:r>
            <a:r>
              <a:rPr altLang="es-ES" dirty="0" sz="3200" lang="es-ES" err="1"/>
              <a:t>em</a:t>
            </a:r>
            <a:r>
              <a:rPr altLang="es-ES" dirty="0" sz="3200" lang="es-ES"/>
              <a:t> grupos específicos de población.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altLang="es-ES" dirty="0" sz="3200" lang="es-ES"/>
              <a:t>Fueron abordados temas relacionados con las Enfermedades Crónicas no transmisibles </a:t>
            </a:r>
            <a:r>
              <a:rPr altLang="es-ES" dirty="0" sz="3200" lang="es-ES" err="1"/>
              <a:t>ECNT</a:t>
            </a:r>
            <a:r>
              <a:rPr altLang="es-ES" dirty="0" sz="3200" lang="es-ES"/>
              <a:t> (Cáncer, ERC, Diabetes, Enfermedades del Corazón y enfermedades cerebrovascular),  Dengue. Cólera, </a:t>
            </a:r>
            <a:r>
              <a:rPr altLang="es-ES" dirty="0" sz="3200" lang="es-ES" err="1"/>
              <a:t>PAMI</a:t>
            </a:r>
            <a:r>
              <a:rPr altLang="es-ES" dirty="0" sz="3200" lang="es-ES"/>
              <a:t>, Problemas ambientales que le dan salida al Proyecto una sola salud.</a:t>
            </a:r>
            <a:endParaRPr altLang="es-ES" dirty="0" sz="3200" lang="es-ES"/>
          </a:p>
        </p:txBody>
      </p:sp>
      <p:sp>
        <p:nvSpPr>
          <p:cNvPr id="1048597" name="Text Box 15"/>
          <p:cNvSpPr txBox="1">
            <a:spLocks noChangeArrowheads="1"/>
          </p:cNvSpPr>
          <p:nvPr/>
        </p:nvSpPr>
        <p:spPr bwMode="auto">
          <a:xfrm>
            <a:off x="2160440" y="30424545"/>
            <a:ext cx="14473608" cy="1050925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185143" lIns="370283" rIns="370283" tIns="185143" wrap="square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defTabSz="4319588" eaLnBrk="0" hangingPunct="0" indent="-285750" marL="742950">
              <a:defRPr sz="800">
                <a:solidFill>
                  <a:schemeClr val="bg1"/>
                </a:solidFill>
                <a:latin typeface="Arial" charset="0"/>
              </a:defRPr>
            </a:lvl2pPr>
            <a:lvl3pPr defTabSz="4319588" eaLnBrk="0" hangingPunct="0" indent="-228600" marL="1143000">
              <a:defRPr sz="800">
                <a:solidFill>
                  <a:schemeClr val="bg1"/>
                </a:solidFill>
                <a:latin typeface="Arial" charset="0"/>
              </a:defRPr>
            </a:lvl3pPr>
            <a:lvl4pPr defTabSz="4319588" eaLnBrk="0" hangingPunct="0" indent="-228600" marL="1600200">
              <a:defRPr sz="800">
                <a:solidFill>
                  <a:schemeClr val="bg1"/>
                </a:solidFill>
                <a:latin typeface="Arial" charset="0"/>
              </a:defRPr>
            </a:lvl4pPr>
            <a:lvl5pPr defTabSz="4319588" eaLnBrk="0" hangingPunct="0" indent="-228600" marL="2057400">
              <a:defRPr sz="800">
                <a:solidFill>
                  <a:schemeClr val="bg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/ REFERENCES</a:t>
            </a:r>
            <a:endParaRPr altLang="es-ES" dirty="0" sz="4400" lang="es-ES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48598" name="Text Box 13"/>
          <p:cNvSpPr txBox="1">
            <a:spLocks noChangeArrowheads="1"/>
          </p:cNvSpPr>
          <p:nvPr/>
        </p:nvSpPr>
        <p:spPr bwMode="auto">
          <a:xfrm>
            <a:off x="720280" y="31763702"/>
            <a:ext cx="27392758" cy="4332685"/>
          </a:xfrm>
          <a:prstGeom prst="rect"/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bIns="185143" lIns="370283" rIns="370283" tIns="185143" wrap="square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defTabSz="4319588" eaLnBrk="0" hangingPunct="0" indent="-285750" marL="74295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defTabSz="4319588" eaLnBrk="0" hangingPunct="0" indent="-228600" marL="11430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defTabSz="4319588" eaLnBrk="0" hangingPunct="0" indent="-228600" marL="160020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defTabSz="4319588" eaLnBrk="0" hangingPunct="0" indent="-228600" marL="205740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defTabSz="4319588"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defTabSz="4319588"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defTabSz="4319588"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defTabSz="4319588"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s-ES" dirty="0" sz="3300" lang="es-ES_tradnl"/>
              <a:t>Texto / 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altLang="es-ES" dirty="0" sz="3300" lang="es-ES"/>
              <a:t>Continuar perfeccionando su metodología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altLang="es-ES" dirty="0" sz="3300" lang="es-ES"/>
              <a:t>Agregar temas de vital importancia como el </a:t>
            </a:r>
            <a:r>
              <a:rPr altLang="es-ES" dirty="0" sz="3300" lang="es-ES" err="1"/>
              <a:t>PAMI</a:t>
            </a:r>
            <a:endParaRPr altLang="es-ES" dirty="0" sz="3300" lang="es-E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altLang="es-ES" sz="3300" lang="es-ES"/>
              <a:t>Divulgar sus resultados a los decisores y en diferentes jornadas Científica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altLang="es-ES" dirty="0" sz="3300" lang="es-ES_tradnl"/>
          </a:p>
          <a:p>
            <a:pPr eaLnBrk="1" hangingPunct="1">
              <a:spcBef>
                <a:spcPct val="0"/>
              </a:spcBef>
              <a:buFontTx/>
              <a:buNone/>
            </a:pPr>
            <a:endParaRPr altLang="es-ES" dirty="0" sz="3300" lang="es-ES_tradnl"/>
          </a:p>
          <a:p>
            <a:pPr eaLnBrk="1" hangingPunct="1">
              <a:spcBef>
                <a:spcPct val="0"/>
              </a:spcBef>
              <a:buFontTx/>
              <a:buNone/>
            </a:pPr>
            <a:endParaRPr altLang="es-ES" dirty="0" sz="3300" lang="es-ES_tradnl"/>
          </a:p>
          <a:p>
            <a:pPr eaLnBrk="1" hangingPunct="1">
              <a:spcBef>
                <a:spcPct val="0"/>
              </a:spcBef>
              <a:buFontTx/>
              <a:buNone/>
            </a:pPr>
            <a:endParaRPr altLang="es-ES" dirty="0" sz="3300" lang="es-ES"/>
          </a:p>
        </p:txBody>
      </p:sp>
      <p:pic>
        <p:nvPicPr>
          <p:cNvPr id="2097152" name="Picture 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374858" y="232513"/>
            <a:ext cx="5577387" cy="1783961"/>
          </a:xfrm>
          <a:prstGeom prst="rect"/>
          <a:noFill/>
          <a:ln>
            <a:noFill/>
          </a:ln>
          <a:effectLst/>
        </p:spPr>
      </p:pic>
      <p:pic>
        <p:nvPicPr>
          <p:cNvPr id="2097153" name="Imagen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792288" y="389666"/>
            <a:ext cx="5472607" cy="1617172"/>
          </a:xfrm>
          <a:prstGeom prst="rect"/>
          <a:noFill/>
          <a:ln>
            <a:noFill/>
          </a:ln>
        </p:spPr>
      </p:pic>
      <p:sp>
        <p:nvSpPr>
          <p:cNvPr id="1048599" name="Rectángulo 1"/>
          <p:cNvSpPr/>
          <p:nvPr/>
        </p:nvSpPr>
        <p:spPr>
          <a:xfrm>
            <a:off x="641329" y="6423101"/>
            <a:ext cx="11017224" cy="3598205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r>
              <a:rPr dirty="0" sz="20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Recordemos que según la OMS La salud es un estado de completo bienestar físico, mental y social, y no solamente la ausencia de afecciones o enfermedades..</a:t>
            </a:r>
          </a:p>
          <a:p>
            <a:pPr algn="just"/>
            <a:r>
              <a:rPr dirty="0" sz="20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que es de suma importancia que los estudiantes trabajen en los 4 tipos der salud: Salud Física, Emocional, Mental y Espiritual.</a:t>
            </a:r>
          </a:p>
          <a:p>
            <a:pPr algn="just"/>
            <a:r>
              <a:rPr dirty="0" sz="20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Siendo hoy los principales problemas de salud: Cáncer, Diabetes, la salud del corazón y muchas  enfermedades transmisibles, Obesidad, Consumo indebido de drogas, problemas sociales evidentes como pobreza, exclusión social, explosión demográfica, desempleo, migración, antidemocracia, violencia, calentamiento global y contaminación ambiental, entre otros; cobran su explicación en un marco globalizado</a:t>
            </a:r>
            <a:endParaRPr dirty="0" sz="2000" lang="es-E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00" name="Rectángulo 2"/>
          <p:cNvSpPr/>
          <p:nvPr/>
        </p:nvSpPr>
        <p:spPr>
          <a:xfrm>
            <a:off x="720279" y="10587552"/>
            <a:ext cx="11089232" cy="1178360"/>
          </a:xfrm>
          <a:prstGeom prst="rect"/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/ OBJETIVES</a:t>
            </a:r>
            <a:endParaRPr dirty="0" sz="4400" lang="es-C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01" name="Rectángulo 6"/>
          <p:cNvSpPr/>
          <p:nvPr/>
        </p:nvSpPr>
        <p:spPr>
          <a:xfrm>
            <a:off x="605325" y="12160959"/>
            <a:ext cx="11089232" cy="2525624"/>
          </a:xfrm>
          <a:prstGeom prst="rec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just"/>
            <a:r>
              <a:rPr dirty="0" sz="3200" lang="es-E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cada estridente aplique de forma directa 100 encuestas a poblaciones específicas para determinar su principal problema de salud y en base a ello realizar una intervención educativa que permita minimizar o resolver el principal problema detectado. </a:t>
            </a:r>
            <a:endParaRPr dirty="0" sz="3200" lang="es-E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Presentación de PowerPoint</dc:title>
  <dc:creator>YO</dc:creator>
  <cp:lastModifiedBy>Bienvenido Apolonio Reyes Mendoza</cp:lastModifiedBy>
  <dcterms:created xsi:type="dcterms:W3CDTF">2015-12-20T06:13:13Z</dcterms:created>
  <dcterms:modified xsi:type="dcterms:W3CDTF">2025-04-09T22:09:38Z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0da3bc08d344454cb834a3f1389eae15</vt:lpwstr>
  </property>
</Properties>
</file>