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 xmlns:p15="http://schemas.microsoft.com/office/powerpoint/2012/main">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40" d="100"/>
          <a:sy n="40" d="100"/>
        </p:scale>
        <p:origin x="-444" y="-72"/>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Hoja_de_c_lculo_de_Microsoft_Excel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Hoja_de_c_lculo_de_Microsoft_Excel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Factibilidad</c:v>
                </c:pt>
              </c:strCache>
            </c:strRef>
          </c:tx>
          <c:invertIfNegative val="0"/>
          <c:cat>
            <c:strRef>
              <c:f>Sheet1!$A$2:$A$5</c:f>
              <c:strCache>
                <c:ptCount val="2"/>
                <c:pt idx="0">
                  <c:v>Excelente</c:v>
                </c:pt>
                <c:pt idx="1">
                  <c:v>Muy bueno</c:v>
                </c:pt>
              </c:strCache>
            </c:strRef>
          </c:cat>
          <c:val>
            <c:numRef>
              <c:f>Sheet1!$B$2:$B$5</c:f>
              <c:numCache>
                <c:formatCode>General</c:formatCode>
                <c:ptCount val="4"/>
                <c:pt idx="0" formatCode="0%">
                  <c:v>1</c:v>
                </c:pt>
                <c:pt idx="1">
                  <c:v>0</c:v>
                </c:pt>
              </c:numCache>
            </c:numRef>
          </c:val>
        </c:ser>
        <c:ser>
          <c:idx val="1"/>
          <c:order val="1"/>
          <c:tx>
            <c:strRef>
              <c:f>Sheet1!$C$1</c:f>
              <c:strCache>
                <c:ptCount val="1"/>
                <c:pt idx="0">
                  <c:v>Actualización de contenidos</c:v>
                </c:pt>
              </c:strCache>
            </c:strRef>
          </c:tx>
          <c:invertIfNegative val="0"/>
          <c:cat>
            <c:strRef>
              <c:f>Sheet1!$A$2:$A$5</c:f>
              <c:strCache>
                <c:ptCount val="2"/>
                <c:pt idx="0">
                  <c:v>Excelente</c:v>
                </c:pt>
                <c:pt idx="1">
                  <c:v>Muy bueno</c:v>
                </c:pt>
              </c:strCache>
            </c:strRef>
          </c:cat>
          <c:val>
            <c:numRef>
              <c:f>Sheet1!$C$2:$C$5</c:f>
              <c:numCache>
                <c:formatCode>General</c:formatCode>
                <c:ptCount val="4"/>
                <c:pt idx="0" formatCode="0%">
                  <c:v>1</c:v>
                </c:pt>
                <c:pt idx="1">
                  <c:v>0</c:v>
                </c:pt>
              </c:numCache>
            </c:numRef>
          </c:val>
        </c:ser>
        <c:ser>
          <c:idx val="2"/>
          <c:order val="2"/>
          <c:tx>
            <c:strRef>
              <c:f>Sheet1!$D$1</c:f>
              <c:strCache>
                <c:ptCount val="1"/>
                <c:pt idx="0">
                  <c:v>Pertinencia del glosario</c:v>
                </c:pt>
              </c:strCache>
            </c:strRef>
          </c:tx>
          <c:invertIfNegative val="0"/>
          <c:cat>
            <c:strRef>
              <c:f>Sheet1!$A$2:$A$5</c:f>
              <c:strCache>
                <c:ptCount val="2"/>
                <c:pt idx="0">
                  <c:v>Excelente</c:v>
                </c:pt>
                <c:pt idx="1">
                  <c:v>Muy bueno</c:v>
                </c:pt>
              </c:strCache>
            </c:strRef>
          </c:cat>
          <c:val>
            <c:numRef>
              <c:f>Sheet1!$D$2:$D$5</c:f>
              <c:numCache>
                <c:formatCode>0%</c:formatCode>
                <c:ptCount val="4"/>
                <c:pt idx="0">
                  <c:v>0.9</c:v>
                </c:pt>
                <c:pt idx="1">
                  <c:v>0.1</c:v>
                </c:pt>
              </c:numCache>
            </c:numRef>
          </c:val>
        </c:ser>
        <c:ser>
          <c:idx val="3"/>
          <c:order val="3"/>
          <c:tx>
            <c:strRef>
              <c:f>Sheet1!$E$1</c:f>
              <c:strCache>
                <c:ptCount val="1"/>
                <c:pt idx="0">
                  <c:v>Utilidad de ejercicios</c:v>
                </c:pt>
              </c:strCache>
            </c:strRef>
          </c:tx>
          <c:invertIfNegative val="0"/>
          <c:cat>
            <c:strRef>
              <c:f>Sheet1!$A$2:$A$5</c:f>
              <c:strCache>
                <c:ptCount val="2"/>
                <c:pt idx="0">
                  <c:v>Excelente</c:v>
                </c:pt>
                <c:pt idx="1">
                  <c:v>Muy bueno</c:v>
                </c:pt>
              </c:strCache>
            </c:strRef>
          </c:cat>
          <c:val>
            <c:numRef>
              <c:f>Sheet1!$E$2:$E$5</c:f>
              <c:numCache>
                <c:formatCode>General</c:formatCode>
                <c:ptCount val="4"/>
                <c:pt idx="0" formatCode="0%">
                  <c:v>1</c:v>
                </c:pt>
                <c:pt idx="1">
                  <c:v>0</c:v>
                </c:pt>
              </c:numCache>
            </c:numRef>
          </c:val>
        </c:ser>
        <c:ser>
          <c:idx val="4"/>
          <c:order val="4"/>
          <c:tx>
            <c:strRef>
              <c:f>Sheet1!$F$1</c:f>
              <c:strCache>
                <c:ptCount val="1"/>
                <c:pt idx="0">
                  <c:v>Calidad de imágenes</c:v>
                </c:pt>
              </c:strCache>
            </c:strRef>
          </c:tx>
          <c:invertIfNegative val="0"/>
          <c:cat>
            <c:strRef>
              <c:f>Sheet1!$A$2:$A$5</c:f>
              <c:strCache>
                <c:ptCount val="2"/>
                <c:pt idx="0">
                  <c:v>Excelente</c:v>
                </c:pt>
                <c:pt idx="1">
                  <c:v>Muy bueno</c:v>
                </c:pt>
              </c:strCache>
            </c:strRef>
          </c:cat>
          <c:val>
            <c:numRef>
              <c:f>Sheet1!$F$2:$F$5</c:f>
              <c:numCache>
                <c:formatCode>0%</c:formatCode>
                <c:ptCount val="4"/>
                <c:pt idx="0">
                  <c:v>0.9</c:v>
                </c:pt>
                <c:pt idx="1">
                  <c:v>0.1</c:v>
                </c:pt>
              </c:numCache>
            </c:numRef>
          </c:val>
        </c:ser>
        <c:ser>
          <c:idx val="5"/>
          <c:order val="5"/>
          <c:tx>
            <c:strRef>
              <c:f>Sheet1!$G$1</c:f>
              <c:strCache>
                <c:ptCount val="1"/>
                <c:pt idx="0">
                  <c:v>Aporte bibliográfico</c:v>
                </c:pt>
              </c:strCache>
            </c:strRef>
          </c:tx>
          <c:invertIfNegative val="0"/>
          <c:cat>
            <c:strRef>
              <c:f>Sheet1!$A$2:$A$5</c:f>
              <c:strCache>
                <c:ptCount val="2"/>
                <c:pt idx="0">
                  <c:v>Excelente</c:v>
                </c:pt>
                <c:pt idx="1">
                  <c:v>Muy bueno</c:v>
                </c:pt>
              </c:strCache>
            </c:strRef>
          </c:cat>
          <c:val>
            <c:numRef>
              <c:f>Sheet1!$G$2:$G$5</c:f>
              <c:numCache>
                <c:formatCode>0%</c:formatCode>
                <c:ptCount val="4"/>
                <c:pt idx="0">
                  <c:v>0.9</c:v>
                </c:pt>
                <c:pt idx="1">
                  <c:v>0.1</c:v>
                </c:pt>
              </c:numCache>
            </c:numRef>
          </c:val>
        </c:ser>
        <c:dLbls>
          <c:showLegendKey val="0"/>
          <c:showVal val="0"/>
          <c:showCatName val="0"/>
          <c:showSerName val="0"/>
          <c:showPercent val="0"/>
          <c:showBubbleSize val="0"/>
        </c:dLbls>
        <c:gapWidth val="150"/>
        <c:axId val="173497344"/>
        <c:axId val="173503232"/>
      </c:barChart>
      <c:catAx>
        <c:axId val="173497344"/>
        <c:scaling>
          <c:orientation val="minMax"/>
        </c:scaling>
        <c:delete val="0"/>
        <c:axPos val="b"/>
        <c:majorTickMark val="out"/>
        <c:minorTickMark val="none"/>
        <c:tickLblPos val="nextTo"/>
        <c:crossAx val="173503232"/>
        <c:crosses val="autoZero"/>
        <c:auto val="1"/>
        <c:lblAlgn val="ctr"/>
        <c:lblOffset val="100"/>
        <c:noMultiLvlLbl val="0"/>
      </c:catAx>
      <c:valAx>
        <c:axId val="173503232"/>
        <c:scaling>
          <c:orientation val="minMax"/>
        </c:scaling>
        <c:delete val="0"/>
        <c:axPos val="l"/>
        <c:majorGridlines/>
        <c:numFmt formatCode="0%" sourceLinked="1"/>
        <c:majorTickMark val="out"/>
        <c:minorTickMark val="none"/>
        <c:tickLblPos val="nextTo"/>
        <c:crossAx val="173497344"/>
        <c:crosses val="autoZero"/>
        <c:crossBetween val="between"/>
      </c:valAx>
    </c:plotArea>
    <c:legend>
      <c:legendPos val="r"/>
      <c:legendEntry>
        <c:idx val="3"/>
        <c:delete val="1"/>
      </c:legendEntry>
      <c:layout/>
      <c:overlay val="0"/>
    </c:legend>
    <c:plotVisOnly val="1"/>
    <c:dispBlanksAs val="gap"/>
    <c:showDLblsOverMax val="0"/>
  </c:chart>
  <c:txPr>
    <a:bodyPr/>
    <a:lstStyle/>
    <a:p>
      <a:pPr>
        <a:defRPr sz="1400"/>
      </a:pPr>
      <a:endParaRPr lang="es-E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8.8441156706061078E-2"/>
          <c:y val="7.2730441215173303E-2"/>
          <c:w val="0.56924641724979186"/>
          <c:h val="0.8367020179388146"/>
        </c:manualLayout>
      </c:layout>
      <c:barChart>
        <c:barDir val="col"/>
        <c:grouping val="clustered"/>
        <c:varyColors val="0"/>
        <c:ser>
          <c:idx val="0"/>
          <c:order val="0"/>
          <c:tx>
            <c:strRef>
              <c:f>Sheet1!$B$1</c:f>
              <c:strCache>
                <c:ptCount val="1"/>
                <c:pt idx="0">
                  <c:v>Factibilidad</c:v>
                </c:pt>
              </c:strCache>
            </c:strRef>
          </c:tx>
          <c:invertIfNegative val="0"/>
          <c:cat>
            <c:strRef>
              <c:f>Sheet1!$A$2:$A$5</c:f>
              <c:strCache>
                <c:ptCount val="2"/>
                <c:pt idx="0">
                  <c:v>Excelente</c:v>
                </c:pt>
                <c:pt idx="1">
                  <c:v>Muy bueno</c:v>
                </c:pt>
              </c:strCache>
            </c:strRef>
          </c:cat>
          <c:val>
            <c:numRef>
              <c:f>Sheet1!$B$2:$B$5</c:f>
              <c:numCache>
                <c:formatCode>General</c:formatCode>
                <c:ptCount val="4"/>
                <c:pt idx="0" formatCode="0%">
                  <c:v>1</c:v>
                </c:pt>
                <c:pt idx="1">
                  <c:v>0</c:v>
                </c:pt>
              </c:numCache>
            </c:numRef>
          </c:val>
        </c:ser>
        <c:ser>
          <c:idx val="1"/>
          <c:order val="1"/>
          <c:tx>
            <c:strRef>
              <c:f>Sheet1!$C$1</c:f>
              <c:strCache>
                <c:ptCount val="1"/>
                <c:pt idx="0">
                  <c:v>Actualización de contenidos</c:v>
                </c:pt>
              </c:strCache>
            </c:strRef>
          </c:tx>
          <c:invertIfNegative val="0"/>
          <c:cat>
            <c:strRef>
              <c:f>Sheet1!$A$2:$A$5</c:f>
              <c:strCache>
                <c:ptCount val="2"/>
                <c:pt idx="0">
                  <c:v>Excelente</c:v>
                </c:pt>
                <c:pt idx="1">
                  <c:v>Muy bueno</c:v>
                </c:pt>
              </c:strCache>
            </c:strRef>
          </c:cat>
          <c:val>
            <c:numRef>
              <c:f>Sheet1!$C$2:$C$5</c:f>
              <c:numCache>
                <c:formatCode>General</c:formatCode>
                <c:ptCount val="4"/>
                <c:pt idx="0" formatCode="0%">
                  <c:v>1</c:v>
                </c:pt>
                <c:pt idx="1">
                  <c:v>0</c:v>
                </c:pt>
              </c:numCache>
            </c:numRef>
          </c:val>
        </c:ser>
        <c:ser>
          <c:idx val="2"/>
          <c:order val="2"/>
          <c:tx>
            <c:strRef>
              <c:f>Sheet1!$D$1</c:f>
              <c:strCache>
                <c:ptCount val="1"/>
                <c:pt idx="0">
                  <c:v>Pertinencia del glosario</c:v>
                </c:pt>
              </c:strCache>
            </c:strRef>
          </c:tx>
          <c:invertIfNegative val="0"/>
          <c:cat>
            <c:strRef>
              <c:f>Sheet1!$A$2:$A$5</c:f>
              <c:strCache>
                <c:ptCount val="2"/>
                <c:pt idx="0">
                  <c:v>Excelente</c:v>
                </c:pt>
                <c:pt idx="1">
                  <c:v>Muy bueno</c:v>
                </c:pt>
              </c:strCache>
            </c:strRef>
          </c:cat>
          <c:val>
            <c:numRef>
              <c:f>Sheet1!$D$2:$D$5</c:f>
              <c:numCache>
                <c:formatCode>0%</c:formatCode>
                <c:ptCount val="4"/>
                <c:pt idx="0">
                  <c:v>0.9</c:v>
                </c:pt>
                <c:pt idx="1">
                  <c:v>0.1</c:v>
                </c:pt>
              </c:numCache>
            </c:numRef>
          </c:val>
        </c:ser>
        <c:ser>
          <c:idx val="3"/>
          <c:order val="3"/>
          <c:tx>
            <c:strRef>
              <c:f>Sheet1!$E$1</c:f>
              <c:strCache>
                <c:ptCount val="1"/>
                <c:pt idx="0">
                  <c:v>Utilidad de ejercicios</c:v>
                </c:pt>
              </c:strCache>
            </c:strRef>
          </c:tx>
          <c:invertIfNegative val="0"/>
          <c:cat>
            <c:strRef>
              <c:f>Sheet1!$A$2:$A$5</c:f>
              <c:strCache>
                <c:ptCount val="2"/>
                <c:pt idx="0">
                  <c:v>Excelente</c:v>
                </c:pt>
                <c:pt idx="1">
                  <c:v>Muy bueno</c:v>
                </c:pt>
              </c:strCache>
            </c:strRef>
          </c:cat>
          <c:val>
            <c:numRef>
              <c:f>Sheet1!$E$2:$E$5</c:f>
              <c:numCache>
                <c:formatCode>General</c:formatCode>
                <c:ptCount val="4"/>
                <c:pt idx="0" formatCode="0%">
                  <c:v>1</c:v>
                </c:pt>
                <c:pt idx="1">
                  <c:v>0</c:v>
                </c:pt>
              </c:numCache>
            </c:numRef>
          </c:val>
        </c:ser>
        <c:ser>
          <c:idx val="4"/>
          <c:order val="4"/>
          <c:tx>
            <c:strRef>
              <c:f>Sheet1!$F$1</c:f>
              <c:strCache>
                <c:ptCount val="1"/>
                <c:pt idx="0">
                  <c:v>Calidad de imágenes</c:v>
                </c:pt>
              </c:strCache>
            </c:strRef>
          </c:tx>
          <c:invertIfNegative val="0"/>
          <c:cat>
            <c:strRef>
              <c:f>Sheet1!$A$2:$A$5</c:f>
              <c:strCache>
                <c:ptCount val="2"/>
                <c:pt idx="0">
                  <c:v>Excelente</c:v>
                </c:pt>
                <c:pt idx="1">
                  <c:v>Muy bueno</c:v>
                </c:pt>
              </c:strCache>
            </c:strRef>
          </c:cat>
          <c:val>
            <c:numRef>
              <c:f>Sheet1!$F$2:$F$5</c:f>
              <c:numCache>
                <c:formatCode>0%</c:formatCode>
                <c:ptCount val="4"/>
                <c:pt idx="0">
                  <c:v>0.9</c:v>
                </c:pt>
                <c:pt idx="1">
                  <c:v>0.1</c:v>
                </c:pt>
              </c:numCache>
            </c:numRef>
          </c:val>
        </c:ser>
        <c:ser>
          <c:idx val="5"/>
          <c:order val="5"/>
          <c:tx>
            <c:strRef>
              <c:f>Sheet1!$G$1</c:f>
              <c:strCache>
                <c:ptCount val="1"/>
                <c:pt idx="0">
                  <c:v>Aporte bibliográfico</c:v>
                </c:pt>
              </c:strCache>
            </c:strRef>
          </c:tx>
          <c:invertIfNegative val="0"/>
          <c:cat>
            <c:strRef>
              <c:f>Sheet1!$A$2:$A$5</c:f>
              <c:strCache>
                <c:ptCount val="2"/>
                <c:pt idx="0">
                  <c:v>Excelente</c:v>
                </c:pt>
                <c:pt idx="1">
                  <c:v>Muy bueno</c:v>
                </c:pt>
              </c:strCache>
            </c:strRef>
          </c:cat>
          <c:val>
            <c:numRef>
              <c:f>Sheet1!$G$2:$G$5</c:f>
              <c:numCache>
                <c:formatCode>0%</c:formatCode>
                <c:ptCount val="4"/>
                <c:pt idx="0">
                  <c:v>0.9</c:v>
                </c:pt>
                <c:pt idx="1">
                  <c:v>0.1</c:v>
                </c:pt>
              </c:numCache>
            </c:numRef>
          </c:val>
        </c:ser>
        <c:dLbls>
          <c:showLegendKey val="0"/>
          <c:showVal val="0"/>
          <c:showCatName val="0"/>
          <c:showSerName val="0"/>
          <c:showPercent val="0"/>
          <c:showBubbleSize val="0"/>
        </c:dLbls>
        <c:gapWidth val="150"/>
        <c:axId val="173957888"/>
        <c:axId val="173959424"/>
      </c:barChart>
      <c:catAx>
        <c:axId val="173957888"/>
        <c:scaling>
          <c:orientation val="minMax"/>
        </c:scaling>
        <c:delete val="0"/>
        <c:axPos val="b"/>
        <c:majorTickMark val="out"/>
        <c:minorTickMark val="none"/>
        <c:tickLblPos val="nextTo"/>
        <c:crossAx val="173959424"/>
        <c:crosses val="autoZero"/>
        <c:auto val="1"/>
        <c:lblAlgn val="ctr"/>
        <c:lblOffset val="100"/>
        <c:noMultiLvlLbl val="0"/>
      </c:catAx>
      <c:valAx>
        <c:axId val="173959424"/>
        <c:scaling>
          <c:orientation val="minMax"/>
        </c:scaling>
        <c:delete val="0"/>
        <c:axPos val="l"/>
        <c:majorGridlines/>
        <c:numFmt formatCode="0%" sourceLinked="1"/>
        <c:majorTickMark val="out"/>
        <c:minorTickMark val="none"/>
        <c:tickLblPos val="nextTo"/>
        <c:crossAx val="173957888"/>
        <c:crosses val="autoZero"/>
        <c:crossBetween val="between"/>
      </c:valAx>
    </c:plotArea>
    <c:legend>
      <c:legendPos val="r"/>
      <c:legendEntry>
        <c:idx val="3"/>
        <c:delete val="1"/>
      </c:legendEntry>
      <c:layout/>
      <c:overlay val="0"/>
    </c:legend>
    <c:plotVisOnly val="1"/>
    <c:dispBlanksAs val="gap"/>
    <c:showDLblsOverMax val="0"/>
  </c:chart>
  <c:externalData r:id="rId2">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16/04/2025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16/04/2025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hyperlink" Target="https://revgacetaestudiantil.sld.cu/index.php/gme/article/view/347" TargetMode="External"/><Relationship Id="rId7" Type="http://schemas.openxmlformats.org/officeDocument/2006/relationships/image" Target="../media/image3.png"/><Relationship Id="rId2" Type="http://schemas.openxmlformats.org/officeDocument/2006/relationships/hyperlink" Target="mailto:%20%20mmachdohlg@infomed.sld.cu" TargetMode="Externa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http://scielo.sld.cu/scielo.php?script=sci_arttext&amp;pid=S1815" TargetMode="External"/><Relationship Id="rId9"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48272" y="2592538"/>
            <a:ext cx="27199230" cy="4727915"/>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spcBef>
                <a:spcPts val="100"/>
              </a:spcBef>
              <a:spcAft>
                <a:spcPts val="100"/>
              </a:spcAft>
              <a:buNone/>
            </a:pPr>
            <a:r>
              <a:rPr lang="es-US" sz="4400" b="1" dirty="0" smtClean="0">
                <a:solidFill>
                  <a:srgbClr val="00000A"/>
                </a:solidFill>
                <a:latin typeface="Arial" pitchFamily="34" charset="0"/>
                <a:ea typeface="Times New Roman"/>
                <a:cs typeface="Arial" pitchFamily="34" charset="0"/>
              </a:rPr>
              <a:t>  </a:t>
            </a:r>
            <a:r>
              <a:rPr lang="es-US" sz="3600" b="1" dirty="0" smtClean="0">
                <a:solidFill>
                  <a:srgbClr val="00000A"/>
                </a:solidFill>
                <a:latin typeface="Arial" pitchFamily="34" charset="0"/>
                <a:ea typeface="Times New Roman"/>
                <a:cs typeface="Arial" pitchFamily="34" charset="0"/>
              </a:rPr>
              <a:t>Titulo </a:t>
            </a:r>
            <a:r>
              <a:rPr lang="es-US" sz="3200" dirty="0" smtClean="0">
                <a:solidFill>
                  <a:srgbClr val="00000A"/>
                </a:solidFill>
                <a:latin typeface="Arial" pitchFamily="34" charset="0"/>
                <a:ea typeface="Times New Roman"/>
                <a:cs typeface="Arial" pitchFamily="34" charset="0"/>
              </a:rPr>
              <a:t>:Factores de riesgo y enfermedades profesionales en la práctica estomatológica: aprendizaje apoyado en software educativo</a:t>
            </a:r>
            <a:r>
              <a:rPr lang="es-US" sz="5400" dirty="0" smtClean="0">
                <a:solidFill>
                  <a:srgbClr val="00000A"/>
                </a:solidFill>
                <a:latin typeface="Times New Roman"/>
                <a:ea typeface="Times New Roman"/>
                <a:cs typeface="Times New Roman"/>
              </a:rPr>
              <a:t>.</a:t>
            </a:r>
            <a:r>
              <a:rPr lang="es-US" sz="4400" i="1" dirty="0">
                <a:solidFill>
                  <a:srgbClr val="00000A"/>
                </a:solidFill>
                <a:latin typeface="Times New Roman"/>
                <a:ea typeface="Times New Roman"/>
              </a:rPr>
              <a:t> </a:t>
            </a:r>
            <a:endParaRPr lang="es-US" sz="4400" i="1" dirty="0" smtClean="0">
              <a:solidFill>
                <a:srgbClr val="00000A"/>
              </a:solidFill>
              <a:latin typeface="Times New Roman"/>
              <a:ea typeface="Times New Roman"/>
            </a:endParaRPr>
          </a:p>
          <a:p>
            <a:pPr>
              <a:lnSpc>
                <a:spcPct val="115000"/>
              </a:lnSpc>
              <a:spcBef>
                <a:spcPts val="100"/>
              </a:spcBef>
              <a:spcAft>
                <a:spcPts val="100"/>
              </a:spcAft>
              <a:buNone/>
            </a:pPr>
            <a:r>
              <a:rPr lang="es-US" sz="3600" dirty="0" smtClean="0">
                <a:solidFill>
                  <a:srgbClr val="00000A"/>
                </a:solidFill>
                <a:latin typeface="Arial" pitchFamily="34" charset="0"/>
                <a:ea typeface="Times New Roman"/>
                <a:cs typeface="Arial" pitchFamily="34" charset="0"/>
              </a:rPr>
              <a:t>             </a:t>
            </a:r>
            <a:r>
              <a:rPr lang="es-US" sz="3200" dirty="0" smtClean="0">
                <a:solidFill>
                  <a:srgbClr val="00000A"/>
                </a:solidFill>
                <a:latin typeface="Arial" pitchFamily="34" charset="0"/>
                <a:ea typeface="Times New Roman"/>
                <a:cs typeface="Arial" pitchFamily="34" charset="0"/>
              </a:rPr>
              <a:t>MSc</a:t>
            </a:r>
            <a:r>
              <a:rPr lang="es-US" sz="3200" dirty="0">
                <a:solidFill>
                  <a:srgbClr val="00000A"/>
                </a:solidFill>
                <a:latin typeface="Arial" pitchFamily="34" charset="0"/>
                <a:ea typeface="Times New Roman"/>
                <a:cs typeface="Arial" pitchFamily="34" charset="0"/>
              </a:rPr>
              <a:t>. Madelin Machado Cuayo </a:t>
            </a:r>
            <a:r>
              <a:rPr lang="es-US" sz="3200" baseline="30000" dirty="0">
                <a:solidFill>
                  <a:srgbClr val="00000A"/>
                </a:solidFill>
                <a:latin typeface="Arial" pitchFamily="34" charset="0"/>
                <a:ea typeface="Times New Roman"/>
                <a:cs typeface="Arial" pitchFamily="34" charset="0"/>
              </a:rPr>
              <a:t>1*</a:t>
            </a:r>
            <a:r>
              <a:rPr lang="es-US" sz="3200" dirty="0">
                <a:solidFill>
                  <a:srgbClr val="00000A"/>
                </a:solidFill>
                <a:latin typeface="Arial" pitchFamily="34" charset="0"/>
                <a:ea typeface="Times New Roman"/>
                <a:cs typeface="Arial" pitchFamily="34" charset="0"/>
              </a:rPr>
              <a:t>, </a:t>
            </a:r>
            <a:r>
              <a:rPr lang="es-US" sz="3200" dirty="0" err="1">
                <a:solidFill>
                  <a:srgbClr val="000000"/>
                </a:solidFill>
                <a:latin typeface="Arial" pitchFamily="34" charset="0"/>
                <a:ea typeface="Times New Roman"/>
                <a:cs typeface="Arial" pitchFamily="34" charset="0"/>
              </a:rPr>
              <a:t>Dr.C</a:t>
            </a:r>
            <a:r>
              <a:rPr lang="es-US" sz="3200" dirty="0">
                <a:solidFill>
                  <a:srgbClr val="000000"/>
                </a:solidFill>
                <a:latin typeface="Arial" pitchFamily="34" charset="0"/>
                <a:ea typeface="Times New Roman"/>
                <a:cs typeface="Arial" pitchFamily="34" charset="0"/>
              </a:rPr>
              <a:t> Mildred Gutiérrez Segura </a:t>
            </a:r>
            <a:r>
              <a:rPr lang="es-US" sz="3200" baseline="30000" dirty="0" smtClean="0">
                <a:solidFill>
                  <a:srgbClr val="000000"/>
                </a:solidFill>
                <a:latin typeface="Arial" pitchFamily="34" charset="0"/>
                <a:ea typeface="Times New Roman"/>
                <a:cs typeface="Arial" pitchFamily="34" charset="0"/>
              </a:rPr>
              <a:t>2</a:t>
            </a:r>
          </a:p>
          <a:p>
            <a:pPr>
              <a:lnSpc>
                <a:spcPct val="115000"/>
              </a:lnSpc>
              <a:spcBef>
                <a:spcPts val="100"/>
              </a:spcBef>
              <a:spcAft>
                <a:spcPts val="100"/>
              </a:spcAft>
              <a:buNone/>
            </a:pPr>
            <a:r>
              <a:rPr lang="es-US" sz="3200" i="1" dirty="0" smtClean="0">
                <a:solidFill>
                  <a:srgbClr val="000000"/>
                </a:solidFill>
                <a:latin typeface="Times New Roman"/>
                <a:ea typeface="Times New Roman"/>
                <a:cs typeface="Times New Roman"/>
              </a:rPr>
              <a:t>               Correspondencia</a:t>
            </a:r>
            <a:r>
              <a:rPr lang="es-US" sz="3200" i="1" dirty="0">
                <a:solidFill>
                  <a:srgbClr val="000000"/>
                </a:solidFill>
                <a:latin typeface="Times New Roman"/>
                <a:ea typeface="Times New Roman"/>
                <a:cs typeface="Times New Roman"/>
              </a:rPr>
              <a:t>: </a:t>
            </a:r>
            <a:r>
              <a:rPr lang="es-US" sz="3200" i="1" u="sng" dirty="0">
                <a:solidFill>
                  <a:srgbClr val="0000FF"/>
                </a:solidFill>
                <a:latin typeface="Times New Roman"/>
                <a:ea typeface="Times New Roman"/>
                <a:cs typeface="Times New Roman"/>
                <a:hlinkClick r:id="rId2"/>
              </a:rPr>
              <a:t>  mmachdohlg@infomed.sld.cu </a:t>
            </a:r>
            <a:endParaRPr lang="es-US" sz="2800" dirty="0">
              <a:latin typeface="Calibri"/>
              <a:ea typeface="Calibri"/>
              <a:cs typeface="Times New Roman"/>
            </a:endParaRPr>
          </a:p>
          <a:p>
            <a:pPr>
              <a:lnSpc>
                <a:spcPct val="115000"/>
              </a:lnSpc>
              <a:spcBef>
                <a:spcPts val="100"/>
              </a:spcBef>
              <a:spcAft>
                <a:spcPts val="100"/>
              </a:spcAft>
            </a:pPr>
            <a:r>
              <a:rPr lang="es-US" sz="3200" b="1" dirty="0">
                <a:solidFill>
                  <a:srgbClr val="00000A"/>
                </a:solidFill>
                <a:latin typeface="Times New Roman"/>
                <a:ea typeface="Times New Roman"/>
                <a:cs typeface="Times New Roman"/>
              </a:rPr>
              <a:t> </a:t>
            </a:r>
            <a:endParaRPr lang="es-US" sz="2800" dirty="0">
              <a:latin typeface="Calibri"/>
              <a:ea typeface="Calibri"/>
              <a:cs typeface="Times New Roman"/>
            </a:endParaRPr>
          </a:p>
          <a:p>
            <a:pPr algn="just">
              <a:spcBef>
                <a:spcPts val="100"/>
              </a:spcBef>
              <a:spcAft>
                <a:spcPts val="100"/>
              </a:spcAft>
              <a:buNone/>
            </a:pPr>
            <a:endParaRPr lang="es-US" sz="3200" baseline="30000" dirty="0" smtClean="0">
              <a:solidFill>
                <a:srgbClr val="000000"/>
              </a:solidFill>
              <a:latin typeface="Arial" pitchFamily="34" charset="0"/>
              <a:ea typeface="Times New Roman"/>
              <a:cs typeface="Arial" pitchFamily="34" charset="0"/>
            </a:endParaRPr>
          </a:p>
          <a:p>
            <a:pPr algn="just">
              <a:spcBef>
                <a:spcPts val="100"/>
              </a:spcBef>
              <a:spcAft>
                <a:spcPts val="100"/>
              </a:spcAft>
              <a:buNone/>
            </a:pPr>
            <a:endParaRPr lang="es-US" sz="3200" dirty="0">
              <a:latin typeface="Arial" pitchFamily="34" charset="0"/>
              <a:ea typeface="Calibri"/>
              <a:cs typeface="Arial" pitchFamily="34" charset="0"/>
            </a:endParaRPr>
          </a:p>
          <a:p>
            <a:pPr>
              <a:lnSpc>
                <a:spcPct val="115000"/>
              </a:lnSpc>
              <a:spcBef>
                <a:spcPts val="100"/>
              </a:spcBef>
              <a:spcAft>
                <a:spcPts val="100"/>
              </a:spcAft>
              <a:buNone/>
            </a:pPr>
            <a:r>
              <a:rPr lang="es-US" sz="4400" dirty="0">
                <a:solidFill>
                  <a:srgbClr val="000000"/>
                </a:solidFill>
                <a:latin typeface="Arial"/>
                <a:ea typeface="Times New Roman"/>
                <a:cs typeface="Times New Roman"/>
              </a:rPr>
              <a:t> </a:t>
            </a:r>
            <a:endParaRPr lang="es-US" sz="4000" dirty="0">
              <a:effectLst/>
              <a:latin typeface="Calibri"/>
              <a:ea typeface="Calibri"/>
              <a:cs typeface="Times New Roman"/>
            </a:endParaRPr>
          </a:p>
        </p:txBody>
      </p:sp>
      <p:sp>
        <p:nvSpPr>
          <p:cNvPr id="6" name="Text Box 6"/>
          <p:cNvSpPr txBox="1">
            <a:spLocks noChangeArrowheads="1"/>
          </p:cNvSpPr>
          <p:nvPr/>
        </p:nvSpPr>
        <p:spPr bwMode="auto">
          <a:xfrm>
            <a:off x="974914" y="4028595"/>
            <a:ext cx="25994888" cy="92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a:spcBef>
                <a:spcPct val="0"/>
              </a:spcBef>
              <a:buNone/>
            </a:pPr>
            <a:r>
              <a:rPr lang="es-US" sz="3600" i="1" dirty="0" smtClean="0">
                <a:solidFill>
                  <a:srgbClr val="00000A"/>
                </a:solidFill>
                <a:latin typeface="Arial" pitchFamily="34" charset="0"/>
                <a:ea typeface="Times New Roman"/>
                <a:cs typeface="Arial" pitchFamily="34" charset="0"/>
              </a:rPr>
              <a:t> </a:t>
            </a:r>
            <a:endParaRPr lang="es-ES" altLang="es-ES" sz="3300" dirty="0">
              <a:latin typeface="Arial" pitchFamily="34" charset="0"/>
              <a:cs typeface="Arial" pitchFamily="34" charset="0"/>
            </a:endParaRPr>
          </a:p>
        </p:txBody>
      </p:sp>
      <p:sp>
        <p:nvSpPr>
          <p:cNvPr id="11"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948847" y="5004246"/>
            <a:ext cx="12097344"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4247886" y="6583741"/>
            <a:ext cx="13599615" cy="8366859"/>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lnSpc>
                <a:spcPct val="115000"/>
              </a:lnSpc>
              <a:spcBef>
                <a:spcPts val="0"/>
              </a:spcBef>
              <a:buNone/>
            </a:pPr>
            <a:r>
              <a:rPr lang="es-US" sz="2400" dirty="0">
                <a:solidFill>
                  <a:srgbClr val="00000A"/>
                </a:solidFill>
                <a:latin typeface="Arial" pitchFamily="34" charset="0"/>
                <a:ea typeface="Times New Roman"/>
                <a:cs typeface="Arial" pitchFamily="34" charset="0"/>
              </a:rPr>
              <a:t>Se realizó una investigación de desarrollo tecnológico en la clínica estomatológica docente “Artemio Mastrapa Rodríguez” desde septiembre de 2022 a junio de 2023. El objeto de estudio fueron los recursos para el aprendizaje en el proceso docente educativo y el campo de acción los recursos para el aprendizaje del tema factores de riesgo y enfermedades profesionales en la práctica estomatológica.</a:t>
            </a:r>
            <a:endParaRPr lang="es-US" sz="2000" dirty="0">
              <a:latin typeface="Arial" pitchFamily="34" charset="0"/>
              <a:ea typeface="Calibri"/>
              <a:cs typeface="Arial" pitchFamily="34" charset="0"/>
            </a:endParaRPr>
          </a:p>
          <a:p>
            <a:pPr algn="just">
              <a:buNone/>
            </a:pPr>
            <a:r>
              <a:rPr lang="es-US" sz="2400" dirty="0">
                <a:solidFill>
                  <a:srgbClr val="00000A"/>
                </a:solidFill>
                <a:latin typeface="Arial" pitchFamily="34" charset="0"/>
                <a:ea typeface="Times New Roman"/>
                <a:cs typeface="Arial" pitchFamily="34" charset="0"/>
              </a:rPr>
              <a:t>El universo de estudio de los profesores lo conformaron </a:t>
            </a:r>
            <a:r>
              <a:rPr lang="es-US" sz="2400" dirty="0">
                <a:solidFill>
                  <a:srgbClr val="000000"/>
                </a:solidFill>
                <a:latin typeface="Arial" pitchFamily="34" charset="0"/>
                <a:ea typeface="Times New Roman"/>
                <a:cs typeface="Arial" pitchFamily="34" charset="0"/>
              </a:rPr>
              <a:t>estomatólogos vinculados a la asistencia y docencia. La</a:t>
            </a:r>
            <a:r>
              <a:rPr lang="es-US" sz="2400" dirty="0">
                <a:solidFill>
                  <a:srgbClr val="00000A"/>
                </a:solidFill>
                <a:latin typeface="Arial" pitchFamily="34" charset="0"/>
                <a:ea typeface="Times New Roman"/>
                <a:cs typeface="Arial" pitchFamily="34" charset="0"/>
              </a:rPr>
              <a:t> muestra seleccionada por el método aleatorio simple  incluyó  10  profesores</a:t>
            </a:r>
            <a:r>
              <a:rPr lang="es-US" sz="2400" dirty="0" smtClean="0">
                <a:solidFill>
                  <a:srgbClr val="00000A"/>
                </a:solidFill>
                <a:latin typeface="Arial" pitchFamily="34" charset="0"/>
                <a:ea typeface="Times New Roman"/>
                <a:cs typeface="Arial" pitchFamily="34" charset="0"/>
              </a:rPr>
              <a:t>.</a:t>
            </a:r>
            <a:r>
              <a:rPr lang="es-US" sz="2400" dirty="0">
                <a:solidFill>
                  <a:srgbClr val="00000A"/>
                </a:solidFill>
                <a:latin typeface="Arial" pitchFamily="34" charset="0"/>
                <a:ea typeface="Times New Roman"/>
                <a:cs typeface="Arial" pitchFamily="34" charset="0"/>
              </a:rPr>
              <a:t> </a:t>
            </a:r>
            <a:endParaRPr lang="es-US" sz="2400" dirty="0" smtClean="0">
              <a:solidFill>
                <a:srgbClr val="00000A"/>
              </a:solidFill>
              <a:latin typeface="Arial" pitchFamily="34" charset="0"/>
              <a:ea typeface="Times New Roman"/>
              <a:cs typeface="Arial" pitchFamily="34" charset="0"/>
            </a:endParaRPr>
          </a:p>
          <a:p>
            <a:pPr algn="just">
              <a:buNone/>
            </a:pPr>
            <a:r>
              <a:rPr lang="es-US" sz="2400" dirty="0" smtClean="0">
                <a:solidFill>
                  <a:srgbClr val="00000A"/>
                </a:solidFill>
                <a:latin typeface="Arial" pitchFamily="34" charset="0"/>
                <a:ea typeface="Times New Roman"/>
                <a:cs typeface="Arial" pitchFamily="34" charset="0"/>
              </a:rPr>
              <a:t>Se </a:t>
            </a:r>
            <a:r>
              <a:rPr lang="es-US" sz="2400" dirty="0">
                <a:solidFill>
                  <a:srgbClr val="00000A"/>
                </a:solidFill>
                <a:latin typeface="Arial" pitchFamily="34" charset="0"/>
                <a:ea typeface="Times New Roman"/>
                <a:cs typeface="Arial" pitchFamily="34" charset="0"/>
              </a:rPr>
              <a:t>utilizaron como métodos </a:t>
            </a:r>
            <a:r>
              <a:rPr lang="es-US" sz="2400" dirty="0" smtClean="0">
                <a:solidFill>
                  <a:srgbClr val="00000A"/>
                </a:solidFill>
                <a:latin typeface="Arial" pitchFamily="34" charset="0"/>
                <a:ea typeface="Times New Roman"/>
                <a:cs typeface="Arial" pitchFamily="34" charset="0"/>
              </a:rPr>
              <a:t>y empíricos </a:t>
            </a:r>
          </a:p>
          <a:p>
            <a:pPr algn="just">
              <a:lnSpc>
                <a:spcPct val="115000"/>
              </a:lnSpc>
              <a:spcBef>
                <a:spcPts val="0"/>
              </a:spcBef>
              <a:buNone/>
            </a:pPr>
            <a:r>
              <a:rPr lang="es-US" sz="2400" dirty="0" smtClean="0">
                <a:solidFill>
                  <a:srgbClr val="00000A"/>
                </a:solidFill>
                <a:latin typeface="Arial" pitchFamily="34" charset="0"/>
                <a:ea typeface="Times New Roman"/>
                <a:cs typeface="Arial" pitchFamily="34" charset="0"/>
              </a:rPr>
              <a:t>Para </a:t>
            </a:r>
            <a:r>
              <a:rPr lang="es-US" sz="2400" dirty="0">
                <a:solidFill>
                  <a:srgbClr val="00000A"/>
                </a:solidFill>
                <a:latin typeface="Arial" pitchFamily="34" charset="0"/>
                <a:ea typeface="Times New Roman"/>
                <a:cs typeface="Arial" pitchFamily="34" charset="0"/>
              </a:rPr>
              <a:t>el desarrollo del software educativo </a:t>
            </a:r>
            <a:r>
              <a:rPr lang="es-US" sz="2400" dirty="0" smtClean="0">
                <a:solidFill>
                  <a:srgbClr val="00000A"/>
                </a:solidFill>
                <a:latin typeface="Arial" pitchFamily="34" charset="0"/>
                <a:ea typeface="Times New Roman"/>
                <a:cs typeface="Arial" pitchFamily="34" charset="0"/>
              </a:rPr>
              <a:t>se </a:t>
            </a:r>
            <a:r>
              <a:rPr lang="es-US" sz="2400" dirty="0">
                <a:solidFill>
                  <a:srgbClr val="00000A"/>
                </a:solidFill>
                <a:latin typeface="Arial" pitchFamily="34" charset="0"/>
                <a:ea typeface="Times New Roman"/>
                <a:cs typeface="Arial" pitchFamily="34" charset="0"/>
              </a:rPr>
              <a:t>recibió orientación en el departamento de medios audiovisuales de la Universidad de Ciencias Médica de Holguín. </a:t>
            </a:r>
            <a:r>
              <a:rPr lang="es-US" sz="2400" dirty="0" smtClean="0">
                <a:solidFill>
                  <a:srgbClr val="00000A"/>
                </a:solidFill>
                <a:latin typeface="Arial" pitchFamily="34" charset="0"/>
                <a:ea typeface="Times New Roman"/>
                <a:cs typeface="Arial" pitchFamily="34" charset="0"/>
              </a:rPr>
              <a:t>.</a:t>
            </a:r>
            <a:r>
              <a:rPr lang="es-US" sz="2400" dirty="0">
                <a:solidFill>
                  <a:srgbClr val="00000A"/>
                </a:solidFill>
                <a:latin typeface="Arial" pitchFamily="34" charset="0"/>
                <a:ea typeface="Times New Roman"/>
                <a:cs typeface="Arial" pitchFamily="34" charset="0"/>
              </a:rPr>
              <a:t> Para la valoración de cada uno de los indicadores y del software en general se aplicó la escala de estimación mixta representada en: Excelente- 5;  Muy bien- 4;  Bien- 3; Regular– 2; y  Mal– </a:t>
            </a:r>
            <a:r>
              <a:rPr lang="es-US" sz="2400" dirty="0" smtClean="0">
                <a:solidFill>
                  <a:srgbClr val="00000A"/>
                </a:solidFill>
                <a:latin typeface="Arial" pitchFamily="34" charset="0"/>
                <a:ea typeface="Times New Roman"/>
                <a:cs typeface="Arial" pitchFamily="34" charset="0"/>
              </a:rPr>
              <a:t>1</a:t>
            </a:r>
          </a:p>
          <a:p>
            <a:pPr algn="just">
              <a:lnSpc>
                <a:spcPct val="115000"/>
              </a:lnSpc>
              <a:spcBef>
                <a:spcPts val="0"/>
              </a:spcBef>
              <a:buNone/>
            </a:pPr>
            <a:r>
              <a:rPr lang="es-US" sz="2400" dirty="0" smtClean="0">
                <a:solidFill>
                  <a:srgbClr val="00000A"/>
                </a:solidFill>
                <a:latin typeface="Times New Roman"/>
                <a:ea typeface="Times New Roman"/>
                <a:cs typeface="Times New Roman"/>
              </a:rPr>
              <a:t>. </a:t>
            </a:r>
            <a:r>
              <a:rPr lang="es-US" sz="2400" dirty="0">
                <a:solidFill>
                  <a:srgbClr val="00000A"/>
                </a:solidFill>
                <a:latin typeface="Arial" pitchFamily="34" charset="0"/>
                <a:ea typeface="Times New Roman"/>
                <a:cs typeface="Arial" pitchFamily="34" charset="0"/>
              </a:rPr>
              <a:t>Se realizó la triangulación de los resultados de los métodos empleados</a:t>
            </a:r>
            <a:r>
              <a:rPr lang="es-US" sz="2800" dirty="0" smtClean="0">
                <a:solidFill>
                  <a:srgbClr val="00000A"/>
                </a:solidFill>
                <a:latin typeface="Arial" pitchFamily="34" charset="0"/>
                <a:ea typeface="Times New Roman"/>
                <a:cs typeface="Arial" pitchFamily="34" charset="0"/>
              </a:rPr>
              <a:t>.</a:t>
            </a:r>
            <a:r>
              <a:rPr lang="es-US" sz="2400" dirty="0">
                <a:solidFill>
                  <a:srgbClr val="00000A"/>
                </a:solidFill>
                <a:latin typeface="Arial" pitchFamily="34" charset="0"/>
                <a:ea typeface="Times New Roman"/>
                <a:cs typeface="Arial" pitchFamily="34" charset="0"/>
              </a:rPr>
              <a:t> Los resultados se ofrecen a través de ideas comentadas, una tabla,  imágenes del software y  gráficos</a:t>
            </a:r>
            <a:endParaRPr lang="es-US" sz="2400" dirty="0">
              <a:latin typeface="Arial" pitchFamily="34" charset="0"/>
              <a:ea typeface="Calibri"/>
              <a:cs typeface="Arial" pitchFamily="34" charset="0"/>
            </a:endParaRPr>
          </a:p>
          <a:p>
            <a:pPr algn="just">
              <a:buNone/>
            </a:pPr>
            <a:endParaRPr lang="es-US" sz="3200" dirty="0" smtClean="0">
              <a:solidFill>
                <a:srgbClr val="00000A"/>
              </a:solidFill>
              <a:latin typeface="Arial" pitchFamily="34" charset="0"/>
              <a:ea typeface="Times New Roman"/>
              <a:cs typeface="Arial" pitchFamily="34" charset="0"/>
            </a:endParaRPr>
          </a:p>
          <a:p>
            <a:pPr algn="just">
              <a:buNone/>
            </a:pPr>
            <a:endParaRPr lang="es-US" sz="2800" dirty="0" smtClean="0">
              <a:solidFill>
                <a:srgbClr val="00000A"/>
              </a:solidFill>
              <a:latin typeface="Arial" pitchFamily="34" charset="0"/>
              <a:ea typeface="Times New Roman"/>
              <a:cs typeface="Arial" pitchFamily="34" charset="0"/>
            </a:endParaRPr>
          </a:p>
          <a:p>
            <a:endParaRPr lang="es-ES_tradnl" altLang="es-ES" sz="2800" dirty="0"/>
          </a:p>
        </p:txBody>
      </p:sp>
      <p:sp>
        <p:nvSpPr>
          <p:cNvPr id="15" name="Text Box 21"/>
          <p:cNvSpPr txBox="1">
            <a:spLocks noChangeArrowheads="1"/>
          </p:cNvSpPr>
          <p:nvPr/>
        </p:nvSpPr>
        <p:spPr bwMode="auto">
          <a:xfrm>
            <a:off x="720280" y="1512193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653657" y="16722074"/>
            <a:ext cx="11291607" cy="2903825"/>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lnSpc>
                <a:spcPct val="115000"/>
              </a:lnSpc>
              <a:spcBef>
                <a:spcPts val="0"/>
              </a:spcBef>
              <a:buNone/>
            </a:pPr>
            <a:r>
              <a:rPr lang="es-US" sz="2400" dirty="0">
                <a:solidFill>
                  <a:prstClr val="black"/>
                </a:solidFill>
                <a:latin typeface="Arial" pitchFamily="34" charset="0"/>
                <a:ea typeface="Times New Roman"/>
                <a:cs typeface="Arial" pitchFamily="34" charset="0"/>
              </a:rPr>
              <a:t>A partir de la necesidad identificada en los resultados de la observación y entrevista  se diseñó el</a:t>
            </a:r>
            <a:r>
              <a:rPr lang="es-US" sz="2400" dirty="0">
                <a:solidFill>
                  <a:srgbClr val="FF0000"/>
                </a:solidFill>
                <a:latin typeface="Arial" pitchFamily="34" charset="0"/>
                <a:ea typeface="Times New Roman"/>
                <a:cs typeface="Arial" pitchFamily="34" charset="0"/>
              </a:rPr>
              <a:t> </a:t>
            </a:r>
            <a:r>
              <a:rPr lang="es-US" sz="2400" dirty="0">
                <a:solidFill>
                  <a:srgbClr val="00000A"/>
                </a:solidFill>
                <a:latin typeface="Arial" pitchFamily="34" charset="0"/>
                <a:ea typeface="Times New Roman"/>
                <a:cs typeface="Arial" pitchFamily="34" charset="0"/>
              </a:rPr>
              <a:t> software educativo conformado por  los módulos temario, glosario de términos, mediateca, ejercicios, juegos y el manual de ayuda </a:t>
            </a:r>
            <a:r>
              <a:rPr lang="es-US" sz="2400" dirty="0" smtClean="0">
                <a:solidFill>
                  <a:srgbClr val="00000A"/>
                </a:solidFill>
                <a:latin typeface="Arial" pitchFamily="34" charset="0"/>
                <a:ea typeface="Times New Roman"/>
                <a:cs typeface="Arial" pitchFamily="34" charset="0"/>
              </a:rPr>
              <a:t>(Fig.  1 ).</a:t>
            </a:r>
            <a:endParaRPr lang="es-US" sz="2000" dirty="0">
              <a:latin typeface="Arial" pitchFamily="34" charset="0"/>
              <a:ea typeface="Calibri"/>
              <a:cs typeface="Arial" pitchFamily="34" charset="0"/>
            </a:endParaRPr>
          </a:p>
          <a:p>
            <a:pPr algn="just" eaLnBrk="1" hangingPunct="1">
              <a:spcBef>
                <a:spcPct val="0"/>
              </a:spcBef>
              <a:buFontTx/>
              <a:buNone/>
              <a:defRPr/>
            </a:pPr>
            <a:endParaRPr lang="es-ES" altLang="es-ES" sz="5400" dirty="0"/>
          </a:p>
        </p:txBody>
      </p:sp>
      <p:sp>
        <p:nvSpPr>
          <p:cNvPr id="18" name="Text Box 9"/>
          <p:cNvSpPr txBox="1">
            <a:spLocks noChangeArrowheads="1"/>
          </p:cNvSpPr>
          <p:nvPr/>
        </p:nvSpPr>
        <p:spPr bwMode="auto">
          <a:xfrm>
            <a:off x="1224336" y="25848153"/>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92288" y="27484864"/>
            <a:ext cx="27320750" cy="2786870"/>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a:lnSpc>
                <a:spcPct val="115000"/>
              </a:lnSpc>
              <a:spcBef>
                <a:spcPts val="0"/>
              </a:spcBef>
              <a:buNone/>
            </a:pPr>
            <a:r>
              <a:rPr lang="es-US" sz="2800" dirty="0" smtClean="0">
                <a:solidFill>
                  <a:srgbClr val="00000A"/>
                </a:solidFill>
                <a:latin typeface="Arial" pitchFamily="34" charset="0"/>
                <a:ea typeface="Times New Roman"/>
                <a:cs typeface="Arial" pitchFamily="34" charset="0"/>
              </a:rPr>
              <a:t>Se elaboro  un software educativo como </a:t>
            </a:r>
            <a:r>
              <a:rPr lang="es-US" sz="2800" dirty="0">
                <a:solidFill>
                  <a:srgbClr val="00000A"/>
                </a:solidFill>
                <a:latin typeface="Arial" pitchFamily="34" charset="0"/>
                <a:ea typeface="Times New Roman"/>
                <a:cs typeface="Arial" pitchFamily="34" charset="0"/>
              </a:rPr>
              <a:t>recurso para el aprendizaje con el uso de las tecnologías de la información y las comunicaciones, acerca del tema  factores de riesgo y enfermedades profesionales en la práctica estomatológica, </a:t>
            </a:r>
            <a:r>
              <a:rPr lang="es-US" sz="2800" dirty="0" smtClean="0">
                <a:solidFill>
                  <a:srgbClr val="00000A"/>
                </a:solidFill>
                <a:latin typeface="Arial" pitchFamily="34" charset="0"/>
                <a:ea typeface="Times New Roman"/>
                <a:cs typeface="Arial" pitchFamily="34" charset="0"/>
              </a:rPr>
              <a:t>en </a:t>
            </a:r>
            <a:r>
              <a:rPr lang="es-US" sz="2800" dirty="0">
                <a:solidFill>
                  <a:srgbClr val="00000A"/>
                </a:solidFill>
                <a:latin typeface="Arial" pitchFamily="34" charset="0"/>
                <a:ea typeface="Times New Roman"/>
                <a:cs typeface="Arial" pitchFamily="34" charset="0"/>
              </a:rPr>
              <a:t>correspondencia con el programa y objetivos del curso propio de Bioseguridad y la  asignatura Operatoria Dental y </a:t>
            </a:r>
            <a:r>
              <a:rPr lang="es-US" sz="2800" dirty="0" smtClean="0">
                <a:solidFill>
                  <a:srgbClr val="00000A"/>
                </a:solidFill>
                <a:latin typeface="Arial" pitchFamily="34" charset="0"/>
                <a:ea typeface="Times New Roman"/>
                <a:cs typeface="Arial" pitchFamily="34" charset="0"/>
              </a:rPr>
              <a:t>Restaurativa que puede  </a:t>
            </a:r>
            <a:r>
              <a:rPr lang="es-US" sz="2800" dirty="0">
                <a:solidFill>
                  <a:srgbClr val="00000A"/>
                </a:solidFill>
                <a:latin typeface="Arial" pitchFamily="34" charset="0"/>
                <a:ea typeface="Times New Roman"/>
                <a:cs typeface="Arial" pitchFamily="34" charset="0"/>
              </a:rPr>
              <a:t>ser utilizado durante el desarrollo del proceso docente educativo, en todos los años de la carrera y  por  los profesionales de  Estomatología,  por su actualidad, pertinencia y calidad, constatada por los diferentes métodos empleados. </a:t>
            </a:r>
            <a:endParaRPr lang="es-US" sz="2400" dirty="0">
              <a:latin typeface="Arial" pitchFamily="34" charset="0"/>
              <a:ea typeface="Calibri"/>
              <a:cs typeface="Arial" pitchFamily="34" charset="0"/>
            </a:endParaRPr>
          </a:p>
          <a:p>
            <a:pPr algn="just" eaLnBrk="1" hangingPunct="1">
              <a:spcBef>
                <a:spcPct val="0"/>
              </a:spcBef>
              <a:buFontTx/>
              <a:buNone/>
              <a:defRPr/>
            </a:pPr>
            <a:endParaRPr lang="es-ES" altLang="es-ES" sz="2400" dirty="0">
              <a:latin typeface="Arial" pitchFamily="34" charset="0"/>
              <a:cs typeface="Arial" pitchFamily="34" charset="0"/>
            </a:endParaRPr>
          </a:p>
        </p:txBody>
      </p:sp>
      <p:sp>
        <p:nvSpPr>
          <p:cNvPr id="20" name="Text Box 15"/>
          <p:cNvSpPr txBox="1">
            <a:spLocks noChangeArrowheads="1"/>
          </p:cNvSpPr>
          <p:nvPr/>
        </p:nvSpPr>
        <p:spPr bwMode="auto">
          <a:xfrm>
            <a:off x="2160440" y="30424545"/>
            <a:ext cx="14473608"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720280" y="31763702"/>
            <a:ext cx="27392758" cy="3974888"/>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eaLnBrk="1" hangingPunct="1">
              <a:spcBef>
                <a:spcPct val="0"/>
              </a:spcBef>
              <a:buFontTx/>
              <a:buNone/>
              <a:defRPr/>
            </a:pPr>
            <a:r>
              <a:rPr lang="es-ES_tradnl" altLang="es-ES" sz="3300" dirty="0"/>
              <a:t>Texto / </a:t>
            </a:r>
            <a:r>
              <a:rPr lang="es-ES_tradnl" altLang="es-ES" sz="3300" dirty="0" smtClean="0"/>
              <a:t>Text/</a:t>
            </a:r>
          </a:p>
          <a:p>
            <a:pPr eaLnBrk="1" hangingPunct="1">
              <a:spcBef>
                <a:spcPct val="0"/>
              </a:spcBef>
              <a:buFontTx/>
              <a:buNone/>
              <a:defRPr/>
            </a:pPr>
            <a:r>
              <a:rPr lang="es-US" sz="2800" dirty="0" smtClean="0">
                <a:solidFill>
                  <a:srgbClr val="00000A"/>
                </a:solidFill>
                <a:latin typeface="Arial" pitchFamily="34" charset="0"/>
                <a:ea typeface="Calibri"/>
                <a:cs typeface="Arial" pitchFamily="34" charset="0"/>
              </a:rPr>
              <a:t>1- </a:t>
            </a:r>
            <a:r>
              <a:rPr lang="es-US" sz="2800" dirty="0">
                <a:solidFill>
                  <a:srgbClr val="00000A"/>
                </a:solidFill>
                <a:latin typeface="Arial" pitchFamily="34" charset="0"/>
                <a:ea typeface="Calibri"/>
                <a:cs typeface="Arial" pitchFamily="34" charset="0"/>
              </a:rPr>
              <a:t>Carrera Guanga,  G. L.; Torres Álvarez, J. J.; Solís </a:t>
            </a:r>
            <a:r>
              <a:rPr lang="es-US" sz="2800" dirty="0" err="1">
                <a:solidFill>
                  <a:srgbClr val="00000A"/>
                </a:solidFill>
                <a:latin typeface="Arial" pitchFamily="34" charset="0"/>
                <a:ea typeface="Calibri"/>
                <a:cs typeface="Arial" pitchFamily="34" charset="0"/>
              </a:rPr>
              <a:t>Toapanta</a:t>
            </a:r>
            <a:r>
              <a:rPr lang="es-US" sz="2800" dirty="0">
                <a:solidFill>
                  <a:srgbClr val="00000A"/>
                </a:solidFill>
                <a:latin typeface="Arial" pitchFamily="34" charset="0"/>
                <a:ea typeface="Calibri"/>
                <a:cs typeface="Arial" pitchFamily="34" charset="0"/>
              </a:rPr>
              <a:t> Y. S.; y Jumbo Salazar E. G. Riesgos ocupacionales y bioseguridad en Odontología [Internet]. 2024 </a:t>
            </a:r>
            <a:r>
              <a:rPr lang="es-US" sz="2800" dirty="0">
                <a:latin typeface="Arial" pitchFamily="34" charset="0"/>
                <a:ea typeface="Calibri"/>
                <a:cs typeface="Arial" pitchFamily="34" charset="0"/>
              </a:rPr>
              <a:t>[citado 2024 Jun 14];5 (2): e347. Disponible en: </a:t>
            </a:r>
            <a:r>
              <a:rPr lang="es-US" sz="2800" u="sng" dirty="0">
                <a:solidFill>
                  <a:srgbClr val="0000FF"/>
                </a:solidFill>
                <a:latin typeface="Arial" pitchFamily="34" charset="0"/>
                <a:ea typeface="Times New Roman"/>
                <a:cs typeface="Arial" pitchFamily="34" charset="0"/>
                <a:hlinkClick r:id="rId3"/>
              </a:rPr>
              <a:t>https://revgacetaestudiantil.sld.cu/index.php/gme/article/view/347</a:t>
            </a:r>
            <a:endParaRPr lang="es-US" sz="2400" dirty="0">
              <a:latin typeface="Arial" pitchFamily="34" charset="0"/>
              <a:ea typeface="Calibri"/>
              <a:cs typeface="Arial" pitchFamily="34" charset="0"/>
            </a:endParaRPr>
          </a:p>
          <a:p>
            <a:pPr eaLnBrk="1" hangingPunct="1">
              <a:spcBef>
                <a:spcPct val="0"/>
              </a:spcBef>
              <a:buFontTx/>
              <a:buNone/>
              <a:defRPr/>
            </a:pPr>
            <a:endParaRPr lang="es-ES_tradnl" altLang="es-ES" sz="2800" dirty="0">
              <a:latin typeface="Arial" pitchFamily="34" charset="0"/>
              <a:cs typeface="Arial" pitchFamily="34" charset="0"/>
            </a:endParaRPr>
          </a:p>
          <a:p>
            <a:pPr algn="just">
              <a:spcBef>
                <a:spcPts val="0"/>
              </a:spcBef>
              <a:buNone/>
            </a:pPr>
            <a:r>
              <a:rPr lang="es-US" sz="2800" dirty="0" smtClean="0">
                <a:solidFill>
                  <a:srgbClr val="00000A"/>
                </a:solidFill>
                <a:latin typeface="Arial" pitchFamily="34" charset="0"/>
                <a:ea typeface="Calibri"/>
                <a:cs typeface="Arial" pitchFamily="34" charset="0"/>
              </a:rPr>
              <a:t>2-</a:t>
            </a:r>
            <a:r>
              <a:rPr lang="es-US" sz="2800" dirty="0" smtClean="0">
                <a:latin typeface="Arial" pitchFamily="34" charset="0"/>
                <a:ea typeface="Calibri"/>
                <a:cs typeface="Arial" pitchFamily="34" charset="0"/>
              </a:rPr>
              <a:t> </a:t>
            </a:r>
            <a:r>
              <a:rPr lang="es-US" sz="2800" dirty="0">
                <a:latin typeface="Arial" pitchFamily="34" charset="0"/>
                <a:ea typeface="Calibri"/>
                <a:cs typeface="Arial" pitchFamily="34" charset="0"/>
              </a:rPr>
              <a:t>Díaz Lozada,  J.A.;  Y De la Rúa Batistapau, </a:t>
            </a:r>
            <a:r>
              <a:rPr lang="es-US" sz="2800" dirty="0" err="1">
                <a:latin typeface="Arial" pitchFamily="34" charset="0"/>
                <a:ea typeface="Calibri"/>
                <a:cs typeface="Arial" pitchFamily="34" charset="0"/>
              </a:rPr>
              <a:t>M.l</a:t>
            </a:r>
            <a:r>
              <a:rPr lang="es-US" sz="2800" dirty="0">
                <a:latin typeface="Arial" pitchFamily="34" charset="0"/>
                <a:ea typeface="Calibri"/>
                <a:cs typeface="Arial" pitchFamily="34" charset="0"/>
              </a:rPr>
              <a:t>. Uso de las TIC en la preparación docente de profesores en condiciones de distanciamiento social. Mendive. Revista de Educación </a:t>
            </a:r>
            <a:r>
              <a:rPr lang="es-US" sz="2800" dirty="0">
                <a:solidFill>
                  <a:srgbClr val="00000A"/>
                </a:solidFill>
                <a:latin typeface="Arial" pitchFamily="34" charset="0"/>
                <a:ea typeface="Calibri"/>
                <a:cs typeface="Arial" pitchFamily="34" charset="0"/>
              </a:rPr>
              <a:t>[Internet].2022 Mar </a:t>
            </a:r>
            <a:r>
              <a:rPr lang="es-US" sz="2800" dirty="0">
                <a:latin typeface="Arial" pitchFamily="34" charset="0"/>
                <a:ea typeface="Calibri"/>
                <a:cs typeface="Arial" pitchFamily="34" charset="0"/>
              </a:rPr>
              <a:t>[citado 2024 Abr  09]; 20(1), 172-182: Disponible en </a:t>
            </a:r>
            <a:r>
              <a:rPr lang="es-US" sz="2800" u="sng" dirty="0">
                <a:solidFill>
                  <a:srgbClr val="0000FF"/>
                </a:solidFill>
                <a:latin typeface="Arial" pitchFamily="34" charset="0"/>
                <a:ea typeface="Calibri"/>
                <a:cs typeface="Arial" pitchFamily="34" charset="0"/>
                <a:hlinkClick r:id="rId4"/>
              </a:rPr>
              <a:t>http://scielo.sld.cu/scielo.php?script=sci_arttext&amp;pid=S1815</a:t>
            </a:r>
            <a:endParaRPr lang="es-US" sz="2400" dirty="0">
              <a:latin typeface="Arial" pitchFamily="34" charset="0"/>
              <a:ea typeface="Calibri"/>
              <a:cs typeface="Arial" pitchFamily="34" charset="0"/>
            </a:endParaRPr>
          </a:p>
          <a:p>
            <a:pPr eaLnBrk="1" hangingPunct="1">
              <a:spcBef>
                <a:spcPct val="0"/>
              </a:spcBef>
              <a:buFontTx/>
              <a:buNone/>
              <a:defRPr/>
            </a:pPr>
            <a:endParaRPr lang="es-ES_tradnl" altLang="es-ES" sz="2800" dirty="0">
              <a:latin typeface="Arial" pitchFamily="34" charset="0"/>
              <a:cs typeface="Arial" pitchFamily="34" charset="0"/>
            </a:endParaRPr>
          </a:p>
          <a:p>
            <a:pPr eaLnBrk="1" hangingPunct="1">
              <a:spcBef>
                <a:spcPct val="0"/>
              </a:spcBef>
              <a:buFontTx/>
              <a:buNone/>
              <a:defRPr/>
            </a:pPr>
            <a:endParaRPr lang="es-ES" altLang="es-ES" sz="3300" dirty="0"/>
          </a:p>
        </p:txBody>
      </p:sp>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 xmlns:a16="http://schemas.microsoft.com/office/drawing/2014/main" id="{DF0CFE15-3718-484A-87BD-CF986B9888A1}"/>
              </a:ext>
            </a:extLst>
          </p:cNvPr>
          <p:cNvSpPr/>
          <p:nvPr/>
        </p:nvSpPr>
        <p:spPr>
          <a:xfrm>
            <a:off x="805937" y="5932868"/>
            <a:ext cx="11017224" cy="39736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US" sz="1800" dirty="0">
                <a:solidFill>
                  <a:srgbClr val="000000"/>
                </a:solidFill>
                <a:latin typeface="Arial" pitchFamily="34" charset="0"/>
                <a:ea typeface="Times New Roman"/>
                <a:cs typeface="Arial" pitchFamily="34" charset="0"/>
              </a:rPr>
              <a:t>Los factores de riesgo laboral, pueden aparecer en diferentes momentos durante la práctica clínica. </a:t>
            </a:r>
            <a:r>
              <a:rPr lang="es-US" sz="1600" dirty="0">
                <a:solidFill>
                  <a:srgbClr val="000000"/>
                </a:solidFill>
                <a:latin typeface="Arial" pitchFamily="34" charset="0"/>
                <a:ea typeface="Times New Roman"/>
                <a:cs typeface="Arial" pitchFamily="34" charset="0"/>
              </a:rPr>
              <a:t>Entre</a:t>
            </a:r>
            <a:r>
              <a:rPr lang="es-US" sz="1800" dirty="0">
                <a:solidFill>
                  <a:srgbClr val="000000"/>
                </a:solidFill>
                <a:latin typeface="Arial" pitchFamily="34" charset="0"/>
                <a:ea typeface="Times New Roman"/>
                <a:cs typeface="Arial" pitchFamily="34" charset="0"/>
              </a:rPr>
              <a:t> ellos están los contaminantes ambientales conocidos como agentes físicos  relacionados con el ruido, la iluminación, la ventilación y las radiaciones, los agentes químicos representados por las sustancias naturales o sintéticas que puedan contaminar el ambiente y provocar efectos irritantes durante su utilización, así como los agentes biológicos relacionados con procesos tóxicos, infecciosos y alérgicos provocan efectos negativos en la salud </a:t>
            </a:r>
            <a:r>
              <a:rPr lang="es-US" sz="1800" baseline="30000" dirty="0">
                <a:solidFill>
                  <a:srgbClr val="000000"/>
                </a:solidFill>
                <a:latin typeface="Arial" pitchFamily="34" charset="0"/>
                <a:ea typeface="Times New Roman"/>
                <a:cs typeface="Arial" pitchFamily="34" charset="0"/>
              </a:rPr>
              <a:t>(1</a:t>
            </a:r>
            <a:r>
              <a:rPr lang="es-US" sz="1800" baseline="30000" dirty="0" smtClean="0">
                <a:solidFill>
                  <a:srgbClr val="000000"/>
                </a:solidFill>
                <a:latin typeface="Arial" pitchFamily="34" charset="0"/>
                <a:ea typeface="Times New Roman"/>
                <a:cs typeface="Arial" pitchFamily="34" charset="0"/>
              </a:rPr>
              <a:t>)</a:t>
            </a:r>
            <a:r>
              <a:rPr lang="es-US" sz="1800" dirty="0" smtClean="0">
                <a:solidFill>
                  <a:srgbClr val="000000"/>
                </a:solidFill>
                <a:latin typeface="Arial" pitchFamily="34" charset="0"/>
                <a:ea typeface="Times New Roman"/>
                <a:cs typeface="Arial" pitchFamily="34" charset="0"/>
              </a:rPr>
              <a:t>.</a:t>
            </a:r>
          </a:p>
          <a:p>
            <a:pPr algn="just">
              <a:lnSpc>
                <a:spcPct val="115000"/>
              </a:lnSpc>
            </a:pPr>
            <a:r>
              <a:rPr lang="es-US" sz="1800" dirty="0">
                <a:solidFill>
                  <a:srgbClr val="00000A"/>
                </a:solidFill>
                <a:latin typeface="Arial" pitchFamily="34" charset="0"/>
                <a:ea typeface="Times New Roman"/>
                <a:cs typeface="Arial" pitchFamily="34" charset="0"/>
              </a:rPr>
              <a:t>En el proceso docente educativo (PDE) de la carrera Estomatología este tema adquiere una connotación  particular, por el predominio de la educación en el trabajo, que potencia el vínculo de la teoría con la práctica, donde el estudiante se apropia de los modos de actuación </a:t>
            </a:r>
            <a:r>
              <a:rPr lang="es-US" sz="1800" dirty="0" smtClean="0">
                <a:solidFill>
                  <a:srgbClr val="00000A"/>
                </a:solidFill>
                <a:latin typeface="Arial" pitchFamily="34" charset="0"/>
                <a:ea typeface="Times New Roman"/>
                <a:cs typeface="Arial" pitchFamily="34" charset="0"/>
              </a:rPr>
              <a:t>profesional.</a:t>
            </a:r>
          </a:p>
          <a:p>
            <a:pPr algn="just">
              <a:lnSpc>
                <a:spcPct val="115000"/>
              </a:lnSpc>
            </a:pPr>
            <a:r>
              <a:rPr lang="es-US" sz="1800" dirty="0" smtClean="0">
                <a:solidFill>
                  <a:srgbClr val="00000A"/>
                </a:solidFill>
                <a:latin typeface="Arial" pitchFamily="34" charset="0"/>
                <a:ea typeface="Times New Roman"/>
                <a:cs typeface="Arial" pitchFamily="34" charset="0"/>
              </a:rPr>
              <a:t>La </a:t>
            </a:r>
            <a:r>
              <a:rPr lang="es-US" sz="1800" dirty="0">
                <a:solidFill>
                  <a:srgbClr val="00000A"/>
                </a:solidFill>
                <a:latin typeface="Arial" pitchFamily="34" charset="0"/>
                <a:ea typeface="Times New Roman"/>
                <a:cs typeface="Arial" pitchFamily="34" charset="0"/>
              </a:rPr>
              <a:t>influencia de las tecnologías de la  información y la comunicación es marcada en la esfera educacional; la universidad no es ajena al impacto de la tecnología </a:t>
            </a:r>
            <a:r>
              <a:rPr lang="es-US" sz="1800" baseline="30000" dirty="0" smtClean="0">
                <a:solidFill>
                  <a:srgbClr val="00000A"/>
                </a:solidFill>
                <a:latin typeface="Arial" pitchFamily="34" charset="0"/>
                <a:ea typeface="Times New Roman"/>
                <a:cs typeface="Arial" pitchFamily="34" charset="0"/>
              </a:rPr>
              <a:t>(2)</a:t>
            </a:r>
            <a:r>
              <a:rPr lang="es-US" sz="1800" dirty="0" smtClean="0">
                <a:solidFill>
                  <a:srgbClr val="00000A"/>
                </a:solidFill>
                <a:latin typeface="Arial" pitchFamily="34" charset="0"/>
                <a:ea typeface="Times New Roman"/>
                <a:cs typeface="Arial" pitchFamily="34" charset="0"/>
              </a:rPr>
              <a:t>. </a:t>
            </a:r>
            <a:endParaRPr lang="es-US" sz="1600" dirty="0">
              <a:latin typeface="Arial" pitchFamily="34" charset="0"/>
              <a:ea typeface="Calibri"/>
              <a:cs typeface="Arial" pitchFamily="34" charset="0"/>
            </a:endParaRPr>
          </a:p>
          <a:p>
            <a:pPr algn="just"/>
            <a:r>
              <a:rPr lang="es-US" sz="1800" dirty="0" smtClean="0">
                <a:solidFill>
                  <a:srgbClr val="00000A"/>
                </a:solidFill>
                <a:latin typeface="Arial" pitchFamily="34" charset="0"/>
                <a:ea typeface="Times New Roman"/>
                <a:cs typeface="Arial" pitchFamily="34" charset="0"/>
              </a:rPr>
              <a:t>.Los  </a:t>
            </a:r>
            <a:r>
              <a:rPr lang="es-US" sz="1800" dirty="0">
                <a:solidFill>
                  <a:srgbClr val="00000A"/>
                </a:solidFill>
                <a:latin typeface="Arial" pitchFamily="34" charset="0"/>
                <a:ea typeface="Times New Roman"/>
                <a:cs typeface="Arial" pitchFamily="34" charset="0"/>
              </a:rPr>
              <a:t>contenidos referidos se aplican en todos los años de la carrera, en particular en la educación en el trabajo donde estos conocimientos son indispensables para la labor asistencial que realizan durante la atención al paciente</a:t>
            </a:r>
            <a:r>
              <a:rPr lang="es-US" sz="2000" dirty="0">
                <a:solidFill>
                  <a:srgbClr val="00000A"/>
                </a:solidFill>
                <a:latin typeface="Arial" pitchFamily="34" charset="0"/>
                <a:ea typeface="Times New Roman"/>
                <a:cs typeface="Arial" pitchFamily="34" charset="0"/>
              </a:rPr>
              <a:t>. </a:t>
            </a:r>
            <a:r>
              <a:rPr lang="es-US" sz="2000" dirty="0" smtClean="0">
                <a:solidFill>
                  <a:srgbClr val="00000A"/>
                </a:solidFill>
                <a:latin typeface="Arial" pitchFamily="34" charset="0"/>
                <a:ea typeface="Times New Roman"/>
                <a:cs typeface="Arial" pitchFamily="34" charset="0"/>
              </a:rPr>
              <a:t> </a:t>
            </a:r>
            <a:endParaRPr lang="es-US" sz="2000" dirty="0">
              <a:solidFill>
                <a:srgbClr val="000000"/>
              </a:solidFill>
              <a:effectLst/>
              <a:latin typeface="Arial" pitchFamily="34" charset="0"/>
              <a:ea typeface="Times New Roman"/>
              <a:cs typeface="Arial" pitchFamily="34" charset="0"/>
            </a:endParaRPr>
          </a:p>
        </p:txBody>
      </p:sp>
      <p:sp>
        <p:nvSpPr>
          <p:cNvPr id="3" name="Rectángulo 2">
            <a:extLst>
              <a:ext uri="{FF2B5EF4-FFF2-40B4-BE49-F238E27FC236}">
                <a16:creationId xmlns="" xmlns:a16="http://schemas.microsoft.com/office/drawing/2014/main" id="{7F55F91B-83D6-4CA8-99DF-1869EB100143}"/>
              </a:ext>
            </a:extLst>
          </p:cNvPr>
          <p:cNvSpPr/>
          <p:nvPr/>
        </p:nvSpPr>
        <p:spPr>
          <a:xfrm>
            <a:off x="720279" y="10587552"/>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 xmlns:a16="http://schemas.microsoft.com/office/drawing/2014/main" id="{0D85E264-E6E7-4CF7-8D19-61BB5211464C}"/>
              </a:ext>
            </a:extLst>
          </p:cNvPr>
          <p:cNvSpPr/>
          <p:nvPr/>
        </p:nvSpPr>
        <p:spPr>
          <a:xfrm>
            <a:off x="720279" y="12231729"/>
            <a:ext cx="11089232" cy="25256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pPr>
            <a:r>
              <a:rPr lang="es-US" sz="2800" dirty="0" smtClean="0">
                <a:solidFill>
                  <a:srgbClr val="00000A"/>
                </a:solidFill>
                <a:latin typeface="Arial" pitchFamily="34" charset="0"/>
                <a:ea typeface="Times New Roman"/>
                <a:cs typeface="Arial" pitchFamily="34" charset="0"/>
              </a:rPr>
              <a:t>Elaborar </a:t>
            </a:r>
            <a:r>
              <a:rPr lang="es-US" sz="2800" dirty="0">
                <a:solidFill>
                  <a:srgbClr val="00000A"/>
                </a:solidFill>
                <a:latin typeface="Arial" pitchFamily="34" charset="0"/>
                <a:ea typeface="Times New Roman"/>
                <a:cs typeface="Arial" pitchFamily="34" charset="0"/>
              </a:rPr>
              <a:t>un software educativo como recurso para el aprendizaje del tema factores de riesgo y enfermedades profesionales en la práctica estomatológica.</a:t>
            </a:r>
            <a:endParaRPr lang="es-US" sz="2400" dirty="0">
              <a:latin typeface="Arial" pitchFamily="34" charset="0"/>
              <a:ea typeface="Calibri"/>
              <a:cs typeface="Arial" pitchFamily="34" charset="0"/>
            </a:endParaRPr>
          </a:p>
        </p:txBody>
      </p:sp>
      <p:pic>
        <p:nvPicPr>
          <p:cNvPr id="21" name="20 Imagen"/>
          <p:cNvPicPr/>
          <p:nvPr/>
        </p:nvPicPr>
        <p:blipFill>
          <a:blip r:embed="rId7"/>
          <a:stretch>
            <a:fillRect/>
          </a:stretch>
        </p:blipFill>
        <p:spPr>
          <a:xfrm>
            <a:off x="2552511" y="19874458"/>
            <a:ext cx="9067303" cy="4509041"/>
          </a:xfrm>
          <a:prstGeom prst="rect">
            <a:avLst/>
          </a:prstGeom>
          <a:ln>
            <a:noFill/>
          </a:ln>
          <a:effectLst>
            <a:softEdge rad="112500"/>
          </a:effectLst>
        </p:spPr>
      </p:pic>
      <p:sp>
        <p:nvSpPr>
          <p:cNvPr id="8" name="7 Rectángulo"/>
          <p:cNvSpPr/>
          <p:nvPr/>
        </p:nvSpPr>
        <p:spPr>
          <a:xfrm rot="14698509">
            <a:off x="7447062" y="12596370"/>
            <a:ext cx="14227842" cy="351378"/>
          </a:xfrm>
          <a:prstGeom prst="rect">
            <a:avLst/>
          </a:prstGeom>
        </p:spPr>
        <p:txBody>
          <a:bodyPr wrap="square">
            <a:spAutoFit/>
          </a:bodyPr>
          <a:lstStyle/>
          <a:p>
            <a:pPr algn="just">
              <a:lnSpc>
                <a:spcPct val="115000"/>
              </a:lnSpc>
            </a:pPr>
            <a:r>
              <a:rPr lang="es-US" sz="1600" dirty="0" smtClean="0">
                <a:latin typeface="Arial" pitchFamily="34" charset="0"/>
                <a:ea typeface="Times New Roman"/>
                <a:cs typeface="Arial" pitchFamily="34" charset="0"/>
              </a:rPr>
              <a:t> </a:t>
            </a:r>
            <a:r>
              <a:rPr lang="es-US" sz="1600" dirty="0" smtClean="0">
                <a:solidFill>
                  <a:srgbClr val="00000A"/>
                </a:solidFill>
                <a:latin typeface="Arial" pitchFamily="34" charset="0"/>
                <a:ea typeface="Times New Roman"/>
                <a:cs typeface="Arial" pitchFamily="34" charset="0"/>
              </a:rPr>
              <a:t> ).</a:t>
            </a:r>
            <a:endParaRPr lang="es-US" sz="1400" dirty="0">
              <a:latin typeface="Arial" pitchFamily="34" charset="0"/>
              <a:ea typeface="Calibri"/>
              <a:cs typeface="Arial" pitchFamily="34" charset="0"/>
            </a:endParaRPr>
          </a:p>
        </p:txBody>
      </p:sp>
      <p:sp>
        <p:nvSpPr>
          <p:cNvPr id="9" name="8 Rectángulo"/>
          <p:cNvSpPr/>
          <p:nvPr/>
        </p:nvSpPr>
        <p:spPr>
          <a:xfrm>
            <a:off x="1478460" y="24429688"/>
            <a:ext cx="12743320" cy="1508105"/>
          </a:xfrm>
          <a:prstGeom prst="rect">
            <a:avLst/>
          </a:prstGeom>
        </p:spPr>
        <p:txBody>
          <a:bodyPr wrap="square">
            <a:spAutoFit/>
          </a:bodyPr>
          <a:lstStyle/>
          <a:p>
            <a:pPr>
              <a:lnSpc>
                <a:spcPct val="115000"/>
              </a:lnSpc>
            </a:pPr>
            <a:r>
              <a:rPr lang="es-US" sz="8000" dirty="0" smtClean="0">
                <a:solidFill>
                  <a:srgbClr val="00000A"/>
                </a:solidFill>
                <a:latin typeface="Times New Roman"/>
                <a:ea typeface="Times New Roman"/>
                <a:cs typeface="Times New Roman"/>
              </a:rPr>
              <a:t>.</a:t>
            </a:r>
            <a:endParaRPr lang="es-US" sz="7200" dirty="0">
              <a:ea typeface="Calibri"/>
              <a:cs typeface="Times New Roman"/>
            </a:endParaRPr>
          </a:p>
        </p:txBody>
      </p:sp>
      <p:graphicFrame>
        <p:nvGraphicFramePr>
          <p:cNvPr id="23" name="Chart 3"/>
          <p:cNvGraphicFramePr/>
          <p:nvPr>
            <p:extLst>
              <p:ext uri="{D42A27DB-BD31-4B8C-83A1-F6EECF244321}">
                <p14:modId xmlns:p14="http://schemas.microsoft.com/office/powerpoint/2010/main" val="772495488"/>
              </p:ext>
            </p:extLst>
          </p:nvPr>
        </p:nvGraphicFramePr>
        <p:xfrm>
          <a:off x="17729450" y="16172855"/>
          <a:ext cx="5476240" cy="281178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24" name="Chart 3"/>
          <p:cNvGraphicFramePr/>
          <p:nvPr>
            <p:extLst>
              <p:ext uri="{D42A27DB-BD31-4B8C-83A1-F6EECF244321}">
                <p14:modId xmlns:p14="http://schemas.microsoft.com/office/powerpoint/2010/main" val="1027503098"/>
              </p:ext>
            </p:extLst>
          </p:nvPr>
        </p:nvGraphicFramePr>
        <p:xfrm>
          <a:off x="18318257" y="21314618"/>
          <a:ext cx="5476240" cy="2811780"/>
        </p:xfrm>
        <a:graphic>
          <a:graphicData uri="http://schemas.openxmlformats.org/drawingml/2006/chart">
            <c:chart xmlns:c="http://schemas.openxmlformats.org/drawingml/2006/chart" xmlns:r="http://schemas.openxmlformats.org/officeDocument/2006/relationships" r:id="rId9"/>
          </a:graphicData>
        </a:graphic>
      </p:graphicFrame>
      <p:sp>
        <p:nvSpPr>
          <p:cNvPr id="10" name="9 Rectángulo"/>
          <p:cNvSpPr/>
          <p:nvPr/>
        </p:nvSpPr>
        <p:spPr>
          <a:xfrm flipH="1" flipV="1">
            <a:off x="21602700" y="19292476"/>
            <a:ext cx="3024236" cy="954107"/>
          </a:xfrm>
          <a:prstGeom prst="rect">
            <a:avLst/>
          </a:prstGeom>
        </p:spPr>
        <p:txBody>
          <a:bodyPr wrap="square">
            <a:spAutoFit/>
          </a:bodyPr>
          <a:lstStyle/>
          <a:p>
            <a:r>
              <a:rPr lang="es-US" sz="2800" dirty="0" smtClean="0">
                <a:solidFill>
                  <a:srgbClr val="00000A"/>
                </a:solidFill>
                <a:latin typeface="Times New Roman"/>
                <a:ea typeface="Times New Roman"/>
                <a:cs typeface="Times New Roman"/>
              </a:rPr>
              <a:t> </a:t>
            </a:r>
          </a:p>
          <a:p>
            <a:r>
              <a:rPr lang="es-ES" sz="2800" dirty="0" smtClean="0">
                <a:solidFill>
                  <a:srgbClr val="00000A"/>
                </a:solidFill>
                <a:latin typeface="Times New Roman"/>
                <a:ea typeface="Times New Roman"/>
                <a:cs typeface="Times New Roman"/>
              </a:rPr>
              <a:t> </a:t>
            </a:r>
            <a:endParaRPr lang="es-US" dirty="0"/>
          </a:p>
        </p:txBody>
      </p:sp>
      <p:sp>
        <p:nvSpPr>
          <p:cNvPr id="13" name="12 Rectángulo"/>
          <p:cNvSpPr/>
          <p:nvPr/>
        </p:nvSpPr>
        <p:spPr>
          <a:xfrm>
            <a:off x="14247887" y="14977914"/>
            <a:ext cx="13331377" cy="661720"/>
          </a:xfrm>
          <a:prstGeom prst="rect">
            <a:avLst/>
          </a:prstGeom>
        </p:spPr>
        <p:txBody>
          <a:bodyPr wrap="square">
            <a:spAutoFit/>
          </a:bodyPr>
          <a:lstStyle/>
          <a:p>
            <a:pPr lvl="0" algn="ctr">
              <a:spcBef>
                <a:spcPct val="0"/>
              </a:spcBef>
              <a:defRPr/>
            </a:pPr>
            <a:r>
              <a:rPr lang="es-ES_tradnl" altLang="es-ES" sz="3700" dirty="0">
                <a:solidFill>
                  <a:prstClr val="black"/>
                </a:solidFill>
              </a:rPr>
              <a:t>Gráficos y tablas / </a:t>
            </a:r>
            <a:r>
              <a:rPr lang="es-ES_tradnl" altLang="es-ES" sz="3700" dirty="0" err="1">
                <a:solidFill>
                  <a:prstClr val="black"/>
                </a:solidFill>
              </a:rPr>
              <a:t>Graphs</a:t>
            </a:r>
            <a:r>
              <a:rPr lang="es-ES_tradnl" altLang="es-ES" sz="3700" dirty="0">
                <a:solidFill>
                  <a:prstClr val="black"/>
                </a:solidFill>
              </a:rPr>
              <a:t>  and </a:t>
            </a:r>
            <a:r>
              <a:rPr lang="es-ES_tradnl" altLang="es-ES" sz="3700" dirty="0" smtClean="0">
                <a:solidFill>
                  <a:prstClr val="black"/>
                </a:solidFill>
              </a:rPr>
              <a:t>Tables      </a:t>
            </a:r>
            <a:endParaRPr lang="es-ES_tradnl" altLang="es-ES" sz="3700" dirty="0">
              <a:solidFill>
                <a:prstClr val="black"/>
              </a:solidFill>
            </a:endParaRPr>
          </a:p>
        </p:txBody>
      </p:sp>
      <p:sp>
        <p:nvSpPr>
          <p:cNvPr id="17" name="16 Rectángulo"/>
          <p:cNvSpPr/>
          <p:nvPr/>
        </p:nvSpPr>
        <p:spPr>
          <a:xfrm>
            <a:off x="18002201" y="21170602"/>
            <a:ext cx="6927426" cy="3939540"/>
          </a:xfrm>
          <a:prstGeom prst="rect">
            <a:avLst/>
          </a:prstGeom>
        </p:spPr>
        <p:txBody>
          <a:bodyPr wrap="square">
            <a:spAutoFit/>
          </a:bodyPr>
          <a:lstStyle/>
          <a:p>
            <a:endParaRPr lang="es-US" sz="2800" dirty="0" smtClean="0">
              <a:solidFill>
                <a:srgbClr val="00000A"/>
              </a:solidFill>
              <a:latin typeface="Arial" pitchFamily="34" charset="0"/>
              <a:ea typeface="Times New Roman"/>
              <a:cs typeface="Arial" pitchFamily="34" charset="0"/>
            </a:endParaRPr>
          </a:p>
          <a:p>
            <a:endParaRPr lang="es-US" sz="1400" dirty="0">
              <a:solidFill>
                <a:srgbClr val="00000A"/>
              </a:solidFill>
              <a:latin typeface="Arial" pitchFamily="34" charset="0"/>
              <a:ea typeface="Times New Roman"/>
              <a:cs typeface="Arial" pitchFamily="34" charset="0"/>
            </a:endParaRPr>
          </a:p>
          <a:p>
            <a:endParaRPr lang="es-US" sz="2800" dirty="0" smtClean="0">
              <a:solidFill>
                <a:srgbClr val="00000A"/>
              </a:solidFill>
              <a:latin typeface="Arial" pitchFamily="34" charset="0"/>
              <a:ea typeface="Times New Roman"/>
              <a:cs typeface="Arial" pitchFamily="34" charset="0"/>
            </a:endParaRPr>
          </a:p>
          <a:p>
            <a:endParaRPr lang="es-US" sz="2800" dirty="0">
              <a:solidFill>
                <a:srgbClr val="00000A"/>
              </a:solidFill>
              <a:latin typeface="Arial" pitchFamily="34" charset="0"/>
              <a:ea typeface="Times New Roman"/>
              <a:cs typeface="Arial" pitchFamily="34" charset="0"/>
            </a:endParaRPr>
          </a:p>
          <a:p>
            <a:endParaRPr lang="es-US" sz="2800" dirty="0" smtClean="0">
              <a:solidFill>
                <a:srgbClr val="00000A"/>
              </a:solidFill>
              <a:latin typeface="Arial" pitchFamily="34" charset="0"/>
              <a:ea typeface="Times New Roman"/>
              <a:cs typeface="Arial" pitchFamily="34" charset="0"/>
            </a:endParaRPr>
          </a:p>
          <a:p>
            <a:endParaRPr lang="es-US" sz="2800" dirty="0">
              <a:solidFill>
                <a:srgbClr val="00000A"/>
              </a:solidFill>
              <a:latin typeface="Arial" pitchFamily="34" charset="0"/>
              <a:ea typeface="Times New Roman"/>
              <a:cs typeface="Arial" pitchFamily="34" charset="0"/>
            </a:endParaRPr>
          </a:p>
          <a:p>
            <a:endParaRPr lang="es-US" sz="2800" dirty="0" smtClean="0">
              <a:solidFill>
                <a:srgbClr val="00000A"/>
              </a:solidFill>
              <a:latin typeface="Arial" pitchFamily="34" charset="0"/>
              <a:ea typeface="Times New Roman"/>
              <a:cs typeface="Arial" pitchFamily="34" charset="0"/>
            </a:endParaRPr>
          </a:p>
          <a:p>
            <a:endParaRPr lang="es-US" sz="2800" dirty="0">
              <a:solidFill>
                <a:srgbClr val="00000A"/>
              </a:solidFill>
              <a:latin typeface="Arial" pitchFamily="34" charset="0"/>
              <a:ea typeface="Times New Roman"/>
              <a:cs typeface="Arial" pitchFamily="34" charset="0"/>
            </a:endParaRPr>
          </a:p>
          <a:p>
            <a:r>
              <a:rPr lang="es-US" sz="2000" dirty="0" smtClean="0">
                <a:solidFill>
                  <a:srgbClr val="00000A"/>
                </a:solidFill>
                <a:latin typeface="Arial" pitchFamily="34" charset="0"/>
                <a:ea typeface="Times New Roman"/>
                <a:cs typeface="Arial" pitchFamily="34" charset="0"/>
              </a:rPr>
              <a:t>Fig</a:t>
            </a:r>
            <a:r>
              <a:rPr lang="es-US" sz="2000" dirty="0">
                <a:solidFill>
                  <a:srgbClr val="00000A"/>
                </a:solidFill>
                <a:latin typeface="Arial" pitchFamily="34" charset="0"/>
                <a:ea typeface="Times New Roman"/>
                <a:cs typeface="Arial" pitchFamily="34" charset="0"/>
              </a:rPr>
              <a:t>. </a:t>
            </a:r>
            <a:r>
              <a:rPr lang="es-US" sz="2000" dirty="0" smtClean="0">
                <a:solidFill>
                  <a:srgbClr val="00000A"/>
                </a:solidFill>
                <a:latin typeface="Arial" pitchFamily="34" charset="0"/>
                <a:ea typeface="Times New Roman"/>
                <a:cs typeface="Arial" pitchFamily="34" charset="0"/>
              </a:rPr>
              <a:t>5. </a:t>
            </a:r>
            <a:r>
              <a:rPr lang="es-US" sz="2000" dirty="0">
                <a:solidFill>
                  <a:srgbClr val="00000A"/>
                </a:solidFill>
                <a:latin typeface="Arial" pitchFamily="34" charset="0"/>
                <a:ea typeface="Times New Roman"/>
                <a:cs typeface="Arial" pitchFamily="34" charset="0"/>
              </a:rPr>
              <a:t>Criterios de los </a:t>
            </a:r>
            <a:r>
              <a:rPr lang="es-US" sz="2000" dirty="0" smtClean="0">
                <a:solidFill>
                  <a:srgbClr val="00000A"/>
                </a:solidFill>
                <a:latin typeface="Arial" pitchFamily="34" charset="0"/>
                <a:ea typeface="Times New Roman"/>
                <a:cs typeface="Arial" pitchFamily="34" charset="0"/>
              </a:rPr>
              <a:t>estudiantes </a:t>
            </a:r>
            <a:r>
              <a:rPr lang="es-US" sz="2000" dirty="0">
                <a:solidFill>
                  <a:srgbClr val="00000A"/>
                </a:solidFill>
                <a:latin typeface="Arial" pitchFamily="34" charset="0"/>
                <a:ea typeface="Times New Roman"/>
                <a:cs typeface="Arial" pitchFamily="34" charset="0"/>
              </a:rPr>
              <a:t>acerca del software educativo factores de riesgo y enfermedades profesionales</a:t>
            </a:r>
            <a:endParaRPr lang="es-US" sz="2000" dirty="0">
              <a:latin typeface="Arial" pitchFamily="34" charset="0"/>
              <a:cs typeface="Arial" pitchFamily="34" charset="0"/>
            </a:endParaRPr>
          </a:p>
        </p:txBody>
      </p:sp>
      <p:sp>
        <p:nvSpPr>
          <p:cNvPr id="25" name="24 Rectángulo"/>
          <p:cNvSpPr/>
          <p:nvPr/>
        </p:nvSpPr>
        <p:spPr>
          <a:xfrm>
            <a:off x="17210112" y="20738554"/>
            <a:ext cx="8927514" cy="5275290"/>
          </a:xfrm>
          <a:prstGeom prst="rect">
            <a:avLst/>
          </a:prstGeom>
        </p:spPr>
        <p:txBody>
          <a:bodyPr wrap="square">
            <a:spAutoFit/>
          </a:bodyPr>
          <a:lstStyle/>
          <a:p>
            <a:pPr algn="just">
              <a:lnSpc>
                <a:spcPct val="115000"/>
              </a:lnSpc>
            </a:pPr>
            <a:endParaRPr lang="es-US" sz="2400" dirty="0" smtClean="0">
              <a:solidFill>
                <a:srgbClr val="00000A"/>
              </a:solidFill>
              <a:latin typeface="Arial" pitchFamily="34" charset="0"/>
              <a:ea typeface="Times New Roman"/>
              <a:cs typeface="Arial" pitchFamily="34" charset="0"/>
            </a:endParaRPr>
          </a:p>
          <a:p>
            <a:pPr algn="just">
              <a:lnSpc>
                <a:spcPct val="115000"/>
              </a:lnSpc>
            </a:pPr>
            <a:endParaRPr lang="es-US" sz="2400" dirty="0">
              <a:solidFill>
                <a:srgbClr val="00000A"/>
              </a:solidFill>
              <a:latin typeface="Arial" pitchFamily="34" charset="0"/>
              <a:ea typeface="Times New Roman"/>
              <a:cs typeface="Arial" pitchFamily="34" charset="0"/>
            </a:endParaRPr>
          </a:p>
          <a:p>
            <a:pPr algn="just">
              <a:lnSpc>
                <a:spcPct val="115000"/>
              </a:lnSpc>
            </a:pPr>
            <a:endParaRPr lang="es-US" sz="2400" dirty="0" smtClean="0">
              <a:solidFill>
                <a:srgbClr val="00000A"/>
              </a:solidFill>
              <a:latin typeface="Arial" pitchFamily="34" charset="0"/>
              <a:ea typeface="Times New Roman"/>
              <a:cs typeface="Arial" pitchFamily="34" charset="0"/>
            </a:endParaRPr>
          </a:p>
          <a:p>
            <a:pPr algn="just">
              <a:lnSpc>
                <a:spcPct val="115000"/>
              </a:lnSpc>
            </a:pPr>
            <a:endParaRPr lang="es-US" sz="2400" dirty="0">
              <a:solidFill>
                <a:srgbClr val="00000A"/>
              </a:solidFill>
              <a:latin typeface="Arial" pitchFamily="34" charset="0"/>
              <a:ea typeface="Times New Roman"/>
              <a:cs typeface="Arial" pitchFamily="34" charset="0"/>
            </a:endParaRPr>
          </a:p>
          <a:p>
            <a:pPr algn="just">
              <a:lnSpc>
                <a:spcPct val="115000"/>
              </a:lnSpc>
            </a:pPr>
            <a:endParaRPr lang="es-US" sz="2400" dirty="0" smtClean="0">
              <a:solidFill>
                <a:srgbClr val="00000A"/>
              </a:solidFill>
              <a:latin typeface="Arial" pitchFamily="34" charset="0"/>
              <a:ea typeface="Times New Roman"/>
              <a:cs typeface="Arial" pitchFamily="34" charset="0"/>
            </a:endParaRPr>
          </a:p>
          <a:p>
            <a:pPr algn="just">
              <a:lnSpc>
                <a:spcPct val="115000"/>
              </a:lnSpc>
            </a:pPr>
            <a:r>
              <a:rPr lang="es-US" sz="2400" dirty="0" smtClean="0">
                <a:solidFill>
                  <a:srgbClr val="00000A"/>
                </a:solidFill>
                <a:latin typeface="Arial" pitchFamily="34" charset="0"/>
                <a:ea typeface="Times New Roman"/>
                <a:cs typeface="Arial" pitchFamily="34" charset="0"/>
              </a:rPr>
              <a:t>  </a:t>
            </a:r>
          </a:p>
          <a:p>
            <a:pPr algn="just">
              <a:lnSpc>
                <a:spcPct val="115000"/>
              </a:lnSpc>
            </a:pPr>
            <a:endParaRPr lang="es-US" sz="2400" dirty="0">
              <a:solidFill>
                <a:srgbClr val="00000A"/>
              </a:solidFill>
              <a:latin typeface="Arial" pitchFamily="34" charset="0"/>
              <a:ea typeface="Times New Roman"/>
              <a:cs typeface="Arial" pitchFamily="34" charset="0"/>
            </a:endParaRPr>
          </a:p>
          <a:p>
            <a:pPr algn="just">
              <a:lnSpc>
                <a:spcPct val="115000"/>
              </a:lnSpc>
            </a:pPr>
            <a:endParaRPr lang="es-US" sz="2400" dirty="0" smtClean="0">
              <a:solidFill>
                <a:srgbClr val="00000A"/>
              </a:solidFill>
              <a:latin typeface="Arial" pitchFamily="34" charset="0"/>
              <a:ea typeface="Times New Roman"/>
              <a:cs typeface="Arial" pitchFamily="34" charset="0"/>
            </a:endParaRPr>
          </a:p>
          <a:p>
            <a:pPr algn="just"/>
            <a:r>
              <a:rPr lang="es-US" sz="2400" dirty="0" smtClean="0">
                <a:solidFill>
                  <a:srgbClr val="00000A"/>
                </a:solidFill>
                <a:latin typeface="Arial" pitchFamily="34" charset="0"/>
                <a:ea typeface="Times New Roman"/>
                <a:cs typeface="Arial" pitchFamily="34" charset="0"/>
              </a:rPr>
              <a:t> </a:t>
            </a:r>
            <a:endParaRPr lang="es-US" sz="7200" dirty="0">
              <a:ea typeface="Calibri"/>
              <a:cs typeface="Times New Roman"/>
            </a:endParaRPr>
          </a:p>
          <a:p>
            <a:pPr algn="just">
              <a:lnSpc>
                <a:spcPct val="115000"/>
              </a:lnSpc>
            </a:pPr>
            <a:r>
              <a:rPr lang="es-US" sz="8000" b="1" dirty="0">
                <a:solidFill>
                  <a:srgbClr val="00000A"/>
                </a:solidFill>
                <a:latin typeface="Times New Roman"/>
                <a:ea typeface="Times New Roman"/>
                <a:cs typeface="Times New Roman"/>
              </a:rPr>
              <a:t> </a:t>
            </a:r>
            <a:r>
              <a:rPr lang="es-US" sz="8000" b="1" dirty="0" smtClean="0">
                <a:solidFill>
                  <a:srgbClr val="00000A"/>
                </a:solidFill>
                <a:latin typeface="Times New Roman"/>
                <a:ea typeface="Times New Roman"/>
                <a:cs typeface="Times New Roman"/>
              </a:rPr>
              <a:t> </a:t>
            </a:r>
            <a:endParaRPr lang="es-US" sz="7200" dirty="0">
              <a:ea typeface="Calibri"/>
              <a:cs typeface="Times New Roman"/>
            </a:endParaRPr>
          </a:p>
        </p:txBody>
      </p:sp>
      <p:sp>
        <p:nvSpPr>
          <p:cNvPr id="26" name="25 Rectángulo"/>
          <p:cNvSpPr/>
          <p:nvPr/>
        </p:nvSpPr>
        <p:spPr>
          <a:xfrm>
            <a:off x="17729450" y="17802194"/>
            <a:ext cx="6033390" cy="2554545"/>
          </a:xfrm>
          <a:prstGeom prst="rect">
            <a:avLst/>
          </a:prstGeom>
        </p:spPr>
        <p:txBody>
          <a:bodyPr wrap="square">
            <a:spAutoFit/>
          </a:bodyPr>
          <a:lstStyle/>
          <a:p>
            <a:pPr lvl="0"/>
            <a:endParaRPr lang="es-US" sz="2000" dirty="0" smtClean="0">
              <a:solidFill>
                <a:srgbClr val="00000A"/>
              </a:solidFill>
              <a:latin typeface="Arial" pitchFamily="34" charset="0"/>
              <a:ea typeface="Times New Roman"/>
              <a:cs typeface="Arial" pitchFamily="34" charset="0"/>
            </a:endParaRPr>
          </a:p>
          <a:p>
            <a:pPr lvl="0"/>
            <a:endParaRPr lang="es-US" sz="2000" dirty="0">
              <a:solidFill>
                <a:srgbClr val="00000A"/>
              </a:solidFill>
              <a:latin typeface="Arial" pitchFamily="34" charset="0"/>
              <a:ea typeface="Times New Roman"/>
              <a:cs typeface="Arial" pitchFamily="34" charset="0"/>
            </a:endParaRPr>
          </a:p>
          <a:p>
            <a:pPr lvl="0"/>
            <a:endParaRPr lang="es-US" sz="2000" dirty="0" smtClean="0">
              <a:solidFill>
                <a:srgbClr val="00000A"/>
              </a:solidFill>
              <a:latin typeface="Arial" pitchFamily="34" charset="0"/>
              <a:ea typeface="Times New Roman"/>
              <a:cs typeface="Arial" pitchFamily="34" charset="0"/>
            </a:endParaRPr>
          </a:p>
          <a:p>
            <a:pPr lvl="0"/>
            <a:endParaRPr lang="es-US" sz="2000" dirty="0">
              <a:solidFill>
                <a:srgbClr val="00000A"/>
              </a:solidFill>
              <a:latin typeface="Arial" pitchFamily="34" charset="0"/>
              <a:ea typeface="Times New Roman"/>
              <a:cs typeface="Arial" pitchFamily="34" charset="0"/>
            </a:endParaRPr>
          </a:p>
          <a:p>
            <a:pPr lvl="0"/>
            <a:endParaRPr lang="es-US" sz="2000" dirty="0" smtClean="0">
              <a:solidFill>
                <a:srgbClr val="00000A"/>
              </a:solidFill>
              <a:latin typeface="Arial" pitchFamily="34" charset="0"/>
              <a:ea typeface="Times New Roman"/>
              <a:cs typeface="Arial" pitchFamily="34" charset="0"/>
            </a:endParaRPr>
          </a:p>
          <a:p>
            <a:pPr lvl="0" algn="just"/>
            <a:r>
              <a:rPr lang="es-US" sz="2000" dirty="0" smtClean="0">
                <a:solidFill>
                  <a:srgbClr val="00000A"/>
                </a:solidFill>
                <a:latin typeface="Arial" pitchFamily="34" charset="0"/>
                <a:ea typeface="Times New Roman"/>
                <a:cs typeface="Arial" pitchFamily="34" charset="0"/>
              </a:rPr>
              <a:t>Fig</a:t>
            </a:r>
            <a:r>
              <a:rPr lang="es-US" sz="2000" dirty="0">
                <a:solidFill>
                  <a:srgbClr val="00000A"/>
                </a:solidFill>
                <a:latin typeface="Arial" pitchFamily="34" charset="0"/>
                <a:ea typeface="Times New Roman"/>
                <a:cs typeface="Arial" pitchFamily="34" charset="0"/>
              </a:rPr>
              <a:t>. 4. Criterios de los profesores acerca del software educativo factores de riesgo y enfermedades profesionales</a:t>
            </a:r>
            <a:endParaRPr lang="es-US" sz="20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420</TotalTime>
  <Words>720</Words>
  <Application>Microsoft Office PowerPoint</Application>
  <PresentationFormat>Personalizado</PresentationFormat>
  <Paragraphs>62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Tema de Office</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Armando Salvador Escobar Rosabal</cp:lastModifiedBy>
  <cp:revision>37</cp:revision>
  <dcterms:created xsi:type="dcterms:W3CDTF">2015-12-19T20:13:13Z</dcterms:created>
  <dcterms:modified xsi:type="dcterms:W3CDTF">2025-04-16T18:47:14Z</dcterms:modified>
</cp:coreProperties>
</file>